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9"/>
  </p:notesMasterIdLst>
  <p:sldIdLst>
    <p:sldId id="304" r:id="rId2"/>
    <p:sldId id="309" r:id="rId3"/>
    <p:sldId id="310" r:id="rId4"/>
    <p:sldId id="311" r:id="rId5"/>
    <p:sldId id="312" r:id="rId6"/>
    <p:sldId id="313" r:id="rId7"/>
    <p:sldId id="314" r:id="rId8"/>
    <p:sldId id="316" r:id="rId9"/>
    <p:sldId id="317" r:id="rId10"/>
    <p:sldId id="318" r:id="rId11"/>
    <p:sldId id="319" r:id="rId12"/>
    <p:sldId id="320" r:id="rId13"/>
    <p:sldId id="321" r:id="rId14"/>
    <p:sldId id="322" r:id="rId15"/>
    <p:sldId id="323" r:id="rId16"/>
    <p:sldId id="330" r:id="rId17"/>
    <p:sldId id="331" r:id="rId18"/>
    <p:sldId id="332" r:id="rId19"/>
    <p:sldId id="333" r:id="rId20"/>
    <p:sldId id="334" r:id="rId21"/>
    <p:sldId id="335" r:id="rId22"/>
    <p:sldId id="336" r:id="rId23"/>
    <p:sldId id="337" r:id="rId24"/>
    <p:sldId id="338" r:id="rId25"/>
    <p:sldId id="339" r:id="rId26"/>
    <p:sldId id="340" r:id="rId27"/>
    <p:sldId id="341" r:id="rId28"/>
    <p:sldId id="342" r:id="rId29"/>
    <p:sldId id="343" r:id="rId30"/>
    <p:sldId id="344" r:id="rId31"/>
    <p:sldId id="345" r:id="rId32"/>
    <p:sldId id="348" r:id="rId33"/>
    <p:sldId id="349" r:id="rId34"/>
    <p:sldId id="350" r:id="rId35"/>
    <p:sldId id="351" r:id="rId36"/>
    <p:sldId id="352" r:id="rId37"/>
    <p:sldId id="353" r:id="rId38"/>
    <p:sldId id="354" r:id="rId39"/>
    <p:sldId id="422" r:id="rId40"/>
    <p:sldId id="356" r:id="rId41"/>
    <p:sldId id="357" r:id="rId42"/>
    <p:sldId id="358" r:id="rId43"/>
    <p:sldId id="359" r:id="rId44"/>
    <p:sldId id="360" r:id="rId45"/>
    <p:sldId id="362" r:id="rId46"/>
    <p:sldId id="424" r:id="rId47"/>
    <p:sldId id="423" r:id="rId48"/>
    <p:sldId id="363" r:id="rId49"/>
    <p:sldId id="364" r:id="rId50"/>
    <p:sldId id="365" r:id="rId51"/>
    <p:sldId id="366" r:id="rId52"/>
    <p:sldId id="367" r:id="rId53"/>
    <p:sldId id="377" r:id="rId54"/>
    <p:sldId id="386" r:id="rId55"/>
    <p:sldId id="368" r:id="rId56"/>
    <p:sldId id="369" r:id="rId57"/>
    <p:sldId id="370" r:id="rId58"/>
    <p:sldId id="371" r:id="rId59"/>
    <p:sldId id="372" r:id="rId60"/>
    <p:sldId id="378" r:id="rId61"/>
    <p:sldId id="374" r:id="rId62"/>
    <p:sldId id="375" r:id="rId63"/>
    <p:sldId id="376" r:id="rId64"/>
    <p:sldId id="380" r:id="rId65"/>
    <p:sldId id="381" r:id="rId66"/>
    <p:sldId id="382" r:id="rId67"/>
    <p:sldId id="383" r:id="rId68"/>
    <p:sldId id="384" r:id="rId69"/>
    <p:sldId id="387" r:id="rId70"/>
    <p:sldId id="388" r:id="rId71"/>
    <p:sldId id="389" r:id="rId72"/>
    <p:sldId id="391" r:id="rId73"/>
    <p:sldId id="393" r:id="rId74"/>
    <p:sldId id="394" r:id="rId75"/>
    <p:sldId id="395" r:id="rId76"/>
    <p:sldId id="397" r:id="rId77"/>
    <p:sldId id="399" r:id="rId78"/>
    <p:sldId id="401" r:id="rId79"/>
    <p:sldId id="402" r:id="rId80"/>
    <p:sldId id="403" r:id="rId81"/>
    <p:sldId id="405" r:id="rId82"/>
    <p:sldId id="408" r:id="rId83"/>
    <p:sldId id="409" r:id="rId84"/>
    <p:sldId id="416" r:id="rId85"/>
    <p:sldId id="418" r:id="rId86"/>
    <p:sldId id="419" r:id="rId87"/>
    <p:sldId id="421" r:id="rId88"/>
  </p:sldIdLst>
  <p:sldSz cx="9144000" cy="6858000" type="screen4x3"/>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9" d="100"/>
          <a:sy n="69" d="100"/>
        </p:scale>
        <p:origin x="546" y="7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notesMaster" Target="notesMasters/notesMaster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presProps" Target="pres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heme" Target="theme/theme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ED1FAD0-424A-4A0E-95E3-A54AAE091D2E}" type="datetimeFigureOut">
              <a:rPr lang="es-ES" smtClean="0"/>
              <a:t>23/10/2019</a:t>
            </a:fld>
            <a:endParaRPr lang="es-ES"/>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ES"/>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FDFB2B7-0061-48FC-95DF-13FA45FD2AC5}" type="slidenum">
              <a:rPr lang="es-ES" smtClean="0"/>
              <a:t>‹Nº›</a:t>
            </a:fld>
            <a:endParaRPr lang="es-ES"/>
          </a:p>
        </p:txBody>
      </p:sp>
    </p:spTree>
    <p:extLst>
      <p:ext uri="{BB962C8B-B14F-4D97-AF65-F5344CB8AC3E}">
        <p14:creationId xmlns:p14="http://schemas.microsoft.com/office/powerpoint/2010/main" val="25757308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9"/>
          <p:cNvSpPr>
            <a:spLocks noGrp="1" noChangeArrowheads="1"/>
          </p:cNvSpPr>
          <p:nvPr>
            <p:ph type="hdr" sz="quarter"/>
          </p:nvPr>
        </p:nvSpPr>
        <p:spPr/>
        <p:txBody>
          <a:bodyPr/>
          <a:lstStyle>
            <a:lvl1pPr defTabSz="879253">
              <a:defRPr sz="2200">
                <a:solidFill>
                  <a:schemeClr val="tx1"/>
                </a:solidFill>
                <a:latin typeface="Times New Roman" pitchFamily="18" charset="0"/>
              </a:defRPr>
            </a:lvl1pPr>
            <a:lvl2pPr marL="713661" indent="-274034" defTabSz="879253">
              <a:defRPr sz="2200">
                <a:solidFill>
                  <a:schemeClr val="tx1"/>
                </a:solidFill>
                <a:latin typeface="Times New Roman" pitchFamily="18" charset="0"/>
              </a:defRPr>
            </a:lvl2pPr>
            <a:lvl3pPr marL="1099066" indent="-219813" defTabSz="879253">
              <a:defRPr sz="2200">
                <a:solidFill>
                  <a:schemeClr val="tx1"/>
                </a:solidFill>
                <a:latin typeface="Times New Roman" pitchFamily="18" charset="0"/>
              </a:defRPr>
            </a:lvl3pPr>
            <a:lvl4pPr marL="1537227" indent="-219813" defTabSz="879253">
              <a:defRPr sz="2200">
                <a:solidFill>
                  <a:schemeClr val="tx1"/>
                </a:solidFill>
                <a:latin typeface="Times New Roman" pitchFamily="18" charset="0"/>
              </a:defRPr>
            </a:lvl4pPr>
            <a:lvl5pPr marL="1976854" indent="-219813" defTabSz="879253">
              <a:defRPr sz="2200">
                <a:solidFill>
                  <a:schemeClr val="tx1"/>
                </a:solidFill>
                <a:latin typeface="Times New Roman" pitchFamily="18" charset="0"/>
              </a:defRPr>
            </a:lvl5pPr>
            <a:lvl6pPr marL="2398895" indent="-219813" defTabSz="879253" eaLnBrk="0" fontAlgn="base" hangingPunct="0">
              <a:spcBef>
                <a:spcPct val="0"/>
              </a:spcBef>
              <a:spcAft>
                <a:spcPct val="0"/>
              </a:spcAft>
              <a:defRPr sz="2200">
                <a:solidFill>
                  <a:schemeClr val="tx1"/>
                </a:solidFill>
                <a:latin typeface="Times New Roman" pitchFamily="18" charset="0"/>
              </a:defRPr>
            </a:lvl6pPr>
            <a:lvl7pPr marL="2820936" indent="-219813" defTabSz="879253" eaLnBrk="0" fontAlgn="base" hangingPunct="0">
              <a:spcBef>
                <a:spcPct val="0"/>
              </a:spcBef>
              <a:spcAft>
                <a:spcPct val="0"/>
              </a:spcAft>
              <a:defRPr sz="2200">
                <a:solidFill>
                  <a:schemeClr val="tx1"/>
                </a:solidFill>
                <a:latin typeface="Times New Roman" pitchFamily="18" charset="0"/>
              </a:defRPr>
            </a:lvl7pPr>
            <a:lvl8pPr marL="3242978" indent="-219813" defTabSz="879253" eaLnBrk="0" fontAlgn="base" hangingPunct="0">
              <a:spcBef>
                <a:spcPct val="0"/>
              </a:spcBef>
              <a:spcAft>
                <a:spcPct val="0"/>
              </a:spcAft>
              <a:defRPr sz="2200">
                <a:solidFill>
                  <a:schemeClr val="tx1"/>
                </a:solidFill>
                <a:latin typeface="Times New Roman" pitchFamily="18" charset="0"/>
              </a:defRPr>
            </a:lvl8pPr>
            <a:lvl9pPr marL="3665019" indent="-219813" defTabSz="879253" eaLnBrk="0" fontAlgn="base" hangingPunct="0">
              <a:spcBef>
                <a:spcPct val="0"/>
              </a:spcBef>
              <a:spcAft>
                <a:spcPct val="0"/>
              </a:spcAft>
              <a:defRPr sz="2200">
                <a:solidFill>
                  <a:schemeClr val="tx1"/>
                </a:solidFill>
                <a:latin typeface="Times New Roman" pitchFamily="18" charset="0"/>
              </a:defRPr>
            </a:lvl9pPr>
          </a:lstStyle>
          <a:p>
            <a:r>
              <a:rPr lang="es-ES" altLang="es-ES" sz="1100"/>
              <a:t>Fundamentos</a:t>
            </a:r>
          </a:p>
        </p:txBody>
      </p:sp>
      <p:sp>
        <p:nvSpPr>
          <p:cNvPr id="43011" name="Rectangle 14"/>
          <p:cNvSpPr>
            <a:spLocks noGrp="1" noChangeArrowheads="1"/>
          </p:cNvSpPr>
          <p:nvPr>
            <p:ph type="sldNum" sz="quarter" idx="5"/>
          </p:nvPr>
        </p:nvSpPr>
        <p:spPr/>
        <p:txBody>
          <a:bodyPr/>
          <a:lstStyle>
            <a:lvl1pPr defTabSz="879253">
              <a:defRPr sz="2200">
                <a:solidFill>
                  <a:schemeClr val="tx1"/>
                </a:solidFill>
                <a:latin typeface="Times New Roman" pitchFamily="18" charset="0"/>
              </a:defRPr>
            </a:lvl1pPr>
            <a:lvl2pPr marL="713661" indent="-274034" defTabSz="879253">
              <a:defRPr sz="2200">
                <a:solidFill>
                  <a:schemeClr val="tx1"/>
                </a:solidFill>
                <a:latin typeface="Times New Roman" pitchFamily="18" charset="0"/>
              </a:defRPr>
            </a:lvl2pPr>
            <a:lvl3pPr marL="1099066" indent="-219813" defTabSz="879253">
              <a:defRPr sz="2200">
                <a:solidFill>
                  <a:schemeClr val="tx1"/>
                </a:solidFill>
                <a:latin typeface="Times New Roman" pitchFamily="18" charset="0"/>
              </a:defRPr>
            </a:lvl3pPr>
            <a:lvl4pPr marL="1537227" indent="-219813" defTabSz="879253">
              <a:defRPr sz="2200">
                <a:solidFill>
                  <a:schemeClr val="tx1"/>
                </a:solidFill>
                <a:latin typeface="Times New Roman" pitchFamily="18" charset="0"/>
              </a:defRPr>
            </a:lvl4pPr>
            <a:lvl5pPr marL="1976854" indent="-219813" defTabSz="879253">
              <a:defRPr sz="2200">
                <a:solidFill>
                  <a:schemeClr val="tx1"/>
                </a:solidFill>
                <a:latin typeface="Times New Roman" pitchFamily="18" charset="0"/>
              </a:defRPr>
            </a:lvl5pPr>
            <a:lvl6pPr marL="2398895" indent="-219813" defTabSz="879253" eaLnBrk="0" fontAlgn="base" hangingPunct="0">
              <a:spcBef>
                <a:spcPct val="0"/>
              </a:spcBef>
              <a:spcAft>
                <a:spcPct val="0"/>
              </a:spcAft>
              <a:defRPr sz="2200">
                <a:solidFill>
                  <a:schemeClr val="tx1"/>
                </a:solidFill>
                <a:latin typeface="Times New Roman" pitchFamily="18" charset="0"/>
              </a:defRPr>
            </a:lvl6pPr>
            <a:lvl7pPr marL="2820936" indent="-219813" defTabSz="879253" eaLnBrk="0" fontAlgn="base" hangingPunct="0">
              <a:spcBef>
                <a:spcPct val="0"/>
              </a:spcBef>
              <a:spcAft>
                <a:spcPct val="0"/>
              </a:spcAft>
              <a:defRPr sz="2200">
                <a:solidFill>
                  <a:schemeClr val="tx1"/>
                </a:solidFill>
                <a:latin typeface="Times New Roman" pitchFamily="18" charset="0"/>
              </a:defRPr>
            </a:lvl7pPr>
            <a:lvl8pPr marL="3242978" indent="-219813" defTabSz="879253" eaLnBrk="0" fontAlgn="base" hangingPunct="0">
              <a:spcBef>
                <a:spcPct val="0"/>
              </a:spcBef>
              <a:spcAft>
                <a:spcPct val="0"/>
              </a:spcAft>
              <a:defRPr sz="2200">
                <a:solidFill>
                  <a:schemeClr val="tx1"/>
                </a:solidFill>
                <a:latin typeface="Times New Roman" pitchFamily="18" charset="0"/>
              </a:defRPr>
            </a:lvl8pPr>
            <a:lvl9pPr marL="3665019" indent="-219813" defTabSz="879253" eaLnBrk="0" fontAlgn="base" hangingPunct="0">
              <a:spcBef>
                <a:spcPct val="0"/>
              </a:spcBef>
              <a:spcAft>
                <a:spcPct val="0"/>
              </a:spcAft>
              <a:defRPr sz="2200">
                <a:solidFill>
                  <a:schemeClr val="tx1"/>
                </a:solidFill>
                <a:latin typeface="Times New Roman" pitchFamily="18" charset="0"/>
              </a:defRPr>
            </a:lvl9pPr>
          </a:lstStyle>
          <a:p>
            <a:fld id="{071190FB-87D1-484F-823B-C02AB3714D72}" type="slidenum">
              <a:rPr lang="es-ES" altLang="es-ES" sz="1100"/>
              <a:pPr/>
              <a:t>1</a:t>
            </a:fld>
            <a:endParaRPr lang="es-ES" altLang="es-ES" sz="1100"/>
          </a:p>
        </p:txBody>
      </p:sp>
      <p:sp>
        <p:nvSpPr>
          <p:cNvPr id="43012" name="Rectangle 2"/>
          <p:cNvSpPr>
            <a:spLocks noGrp="1" noRot="1" noChangeAspect="1" noChangeArrowheads="1" noTextEdit="1"/>
          </p:cNvSpPr>
          <p:nvPr>
            <p:ph type="sldImg"/>
          </p:nvPr>
        </p:nvSpPr>
        <p:spPr>
          <a:xfrm>
            <a:off x="814388" y="450850"/>
            <a:ext cx="5229225" cy="3921125"/>
          </a:xfrm>
          <a:ln/>
        </p:spPr>
      </p:sp>
      <p:sp>
        <p:nvSpPr>
          <p:cNvPr id="43013" name="Rectangle 3"/>
          <p:cNvSpPr>
            <a:spLocks noGrp="1" noChangeArrowheads="1"/>
          </p:cNvSpPr>
          <p:nvPr>
            <p:ph type="body" idx="1"/>
          </p:nvPr>
        </p:nvSpPr>
        <p:spPr/>
        <p:txBody>
          <a:bodyPr/>
          <a:lstStyle/>
          <a:p>
            <a:endParaRPr lang="es-ES" altLang="es-ES"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10</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4.2 – El entorno conmutado</a:t>
            </a:r>
            <a:endParaRPr lang="es-ES" dirty="0">
              <a:latin typeface="Arial" charset="0"/>
              <a:ea typeface="ＭＳ Ｐゴシック" charset="0"/>
            </a:endParaRPr>
          </a:p>
          <a:p>
            <a:pPr>
              <a:lnSpc>
                <a:spcPct val="80000"/>
              </a:lnSpc>
              <a:buFontTx/>
              <a:buNone/>
            </a:pPr>
            <a:r>
              <a:rPr lang="es-ES" dirty="0">
                <a:latin typeface="Arial" charset="0"/>
              </a:rPr>
              <a:t>4.2.1 – Reenvío de tramas</a:t>
            </a:r>
          </a:p>
          <a:p>
            <a:pPr>
              <a:lnSpc>
                <a:spcPct val="80000"/>
              </a:lnSpc>
              <a:buFontTx/>
              <a:buNone/>
            </a:pPr>
            <a:r>
              <a:rPr lang="es-ES" dirty="0">
                <a:latin typeface="Arial" charset="0"/>
              </a:rPr>
              <a:t>4.2.1.3 – Métodos de reenvío de un switch</a:t>
            </a:r>
            <a:endParaRPr lang="es-ES" dirty="0"/>
          </a:p>
        </p:txBody>
      </p:sp>
    </p:spTree>
    <p:extLst>
      <p:ext uri="{BB962C8B-B14F-4D97-AF65-F5344CB8AC3E}">
        <p14:creationId xmlns:p14="http://schemas.microsoft.com/office/powerpoint/2010/main" val="18998493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11</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4.2 – El entorno conmutado</a:t>
            </a:r>
            <a:endParaRPr lang="es-ES" dirty="0">
              <a:latin typeface="Arial" charset="0"/>
              <a:ea typeface="ＭＳ Ｐゴシック" charset="0"/>
            </a:endParaRPr>
          </a:p>
          <a:p>
            <a:pPr>
              <a:lnSpc>
                <a:spcPct val="80000"/>
              </a:lnSpc>
              <a:buFontTx/>
              <a:buNone/>
            </a:pPr>
            <a:r>
              <a:rPr lang="es-ES" dirty="0">
                <a:latin typeface="Arial" charset="0"/>
              </a:rPr>
              <a:t>4.2.1 – Reenvío de tramas</a:t>
            </a:r>
          </a:p>
          <a:p>
            <a:pPr>
              <a:lnSpc>
                <a:spcPct val="80000"/>
              </a:lnSpc>
              <a:buFontTx/>
              <a:buNone/>
            </a:pPr>
            <a:r>
              <a:rPr lang="es-ES" dirty="0">
                <a:latin typeface="Arial" charset="0"/>
              </a:rPr>
              <a:t>4.2.1.4 </a:t>
            </a:r>
            <a:r>
              <a:rPr lang="es-ES" dirty="0"/>
              <a:t>– Switching de almacenamiento y reenvío</a:t>
            </a:r>
          </a:p>
        </p:txBody>
      </p:sp>
    </p:spTree>
    <p:extLst>
      <p:ext uri="{BB962C8B-B14F-4D97-AF65-F5344CB8AC3E}">
        <p14:creationId xmlns:p14="http://schemas.microsoft.com/office/powerpoint/2010/main" val="18998493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12</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4.2 – El entorno conmutado</a:t>
            </a:r>
            <a:endParaRPr lang="es-ES" dirty="0">
              <a:latin typeface="Arial" charset="0"/>
              <a:ea typeface="ＭＳ Ｐゴシック" charset="0"/>
            </a:endParaRPr>
          </a:p>
          <a:p>
            <a:pPr>
              <a:lnSpc>
                <a:spcPct val="80000"/>
              </a:lnSpc>
              <a:buFontTx/>
              <a:buNone/>
            </a:pPr>
            <a:r>
              <a:rPr lang="es-ES" dirty="0">
                <a:latin typeface="Arial" charset="0"/>
              </a:rPr>
              <a:t>4.2.1 – Reenvío de tramas</a:t>
            </a:r>
          </a:p>
          <a:p>
            <a:pPr>
              <a:lnSpc>
                <a:spcPct val="80000"/>
              </a:lnSpc>
              <a:buFontTx/>
              <a:buNone/>
            </a:pPr>
            <a:r>
              <a:rPr lang="es-ES" dirty="0">
                <a:latin typeface="Arial" charset="0"/>
              </a:rPr>
              <a:t>4.2.1.5 – Switching por método de corte</a:t>
            </a:r>
            <a:endParaRPr lang="es-ES" dirty="0"/>
          </a:p>
        </p:txBody>
      </p:sp>
    </p:spTree>
    <p:extLst>
      <p:ext uri="{BB962C8B-B14F-4D97-AF65-F5344CB8AC3E}">
        <p14:creationId xmlns:p14="http://schemas.microsoft.com/office/powerpoint/2010/main" val="18998493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13</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4.2 – El entorno conmutado</a:t>
            </a:r>
            <a:endParaRPr lang="es-ES" dirty="0">
              <a:latin typeface="Arial" charset="0"/>
              <a:ea typeface="ＭＳ Ｐゴシック" charset="0"/>
            </a:endParaRPr>
          </a:p>
          <a:p>
            <a:pPr>
              <a:lnSpc>
                <a:spcPct val="80000"/>
              </a:lnSpc>
              <a:buFontTx/>
              <a:buNone/>
            </a:pPr>
            <a:r>
              <a:rPr lang="es-ES" dirty="0">
                <a:latin typeface="Arial" charset="0"/>
              </a:rPr>
              <a:t>4.2.2 – Dominios de switching</a:t>
            </a:r>
          </a:p>
          <a:p>
            <a:pPr>
              <a:lnSpc>
                <a:spcPct val="80000"/>
              </a:lnSpc>
              <a:buFontTx/>
              <a:buNone/>
            </a:pPr>
            <a:r>
              <a:rPr lang="es-ES" dirty="0">
                <a:latin typeface="Arial" charset="0"/>
              </a:rPr>
              <a:t>4.2.2.1 – Dominios de colisiones</a:t>
            </a:r>
            <a:endParaRPr lang="es-ES" dirty="0"/>
          </a:p>
        </p:txBody>
      </p:sp>
    </p:spTree>
    <p:extLst>
      <p:ext uri="{BB962C8B-B14F-4D97-AF65-F5344CB8AC3E}">
        <p14:creationId xmlns:p14="http://schemas.microsoft.com/office/powerpoint/2010/main" val="18998493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14</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4.2 – El entorno conmutado</a:t>
            </a:r>
            <a:endParaRPr lang="es-ES" dirty="0">
              <a:latin typeface="Arial" charset="0"/>
              <a:ea typeface="ＭＳ Ｐゴシック" charset="0"/>
            </a:endParaRPr>
          </a:p>
          <a:p>
            <a:pPr>
              <a:lnSpc>
                <a:spcPct val="80000"/>
              </a:lnSpc>
              <a:buFontTx/>
              <a:buNone/>
            </a:pPr>
            <a:r>
              <a:rPr lang="es-ES" dirty="0">
                <a:latin typeface="Arial" charset="0"/>
              </a:rPr>
              <a:t>4.2.2 – Dominios de switching</a:t>
            </a:r>
          </a:p>
          <a:p>
            <a:pPr>
              <a:lnSpc>
                <a:spcPct val="80000"/>
              </a:lnSpc>
              <a:buFontTx/>
              <a:buNone/>
            </a:pPr>
            <a:r>
              <a:rPr lang="es-ES" dirty="0">
                <a:latin typeface="Arial" charset="0"/>
              </a:rPr>
              <a:t>4.2.2.2 – Dominios de difusión</a:t>
            </a:r>
            <a:endParaRPr lang="es-ES" dirty="0"/>
          </a:p>
        </p:txBody>
      </p:sp>
    </p:spTree>
    <p:extLst>
      <p:ext uri="{BB962C8B-B14F-4D97-AF65-F5344CB8AC3E}">
        <p14:creationId xmlns:p14="http://schemas.microsoft.com/office/powerpoint/2010/main" val="18998493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15</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4.2 – El entorno conmutado</a:t>
            </a:r>
            <a:endParaRPr lang="es-ES" dirty="0">
              <a:latin typeface="Arial" charset="0"/>
              <a:ea typeface="ＭＳ Ｐゴシック" charset="0"/>
            </a:endParaRPr>
          </a:p>
          <a:p>
            <a:pPr>
              <a:lnSpc>
                <a:spcPct val="80000"/>
              </a:lnSpc>
              <a:buFontTx/>
              <a:buNone/>
            </a:pPr>
            <a:r>
              <a:rPr lang="es-ES" dirty="0">
                <a:latin typeface="Arial" charset="0"/>
              </a:rPr>
              <a:t>4.2.2 – Dominios de switching</a:t>
            </a:r>
          </a:p>
          <a:p>
            <a:pPr>
              <a:lnSpc>
                <a:spcPct val="80000"/>
              </a:lnSpc>
              <a:buFontTx/>
              <a:buNone/>
            </a:pPr>
            <a:r>
              <a:rPr lang="es-ES" dirty="0">
                <a:latin typeface="Arial" charset="0"/>
              </a:rPr>
              <a:t>4.2.2.3 – Alivio de la congestión en la red</a:t>
            </a:r>
            <a:endParaRPr lang="es-ES" dirty="0"/>
          </a:p>
        </p:txBody>
      </p:sp>
    </p:spTree>
    <p:extLst>
      <p:ext uri="{BB962C8B-B14F-4D97-AF65-F5344CB8AC3E}">
        <p14:creationId xmlns:p14="http://schemas.microsoft.com/office/powerpoint/2010/main" val="18998493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16</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5.1 – Configuración básica de un switch</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5.1.1 – Configurar un switch con parámetros iniciales</a:t>
            </a:r>
          </a:p>
          <a:p>
            <a:pPr>
              <a:lnSpc>
                <a:spcPct val="80000"/>
              </a:lnSpc>
              <a:buFontTx/>
              <a:buNone/>
            </a:pPr>
            <a:r>
              <a:rPr lang="es-ES" baseline="0" dirty="0">
                <a:latin typeface="Arial" charset="0"/>
              </a:rPr>
              <a:t>5.1.1.1 Secuencia de arranque de un switch</a:t>
            </a:r>
            <a:endParaRPr lang="es-ES" dirty="0"/>
          </a:p>
          <a:p>
            <a:pPr>
              <a:lnSpc>
                <a:spcPct val="80000"/>
              </a:lnSpc>
              <a:buFontTx/>
              <a:buNone/>
            </a:pP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17</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5.1 – Configuración básica de un switch</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5.1.1 – Configurar un switch con parámetros iniciales</a:t>
            </a:r>
            <a:endParaRPr lang="es-ES" dirty="0"/>
          </a:p>
          <a:p>
            <a:pPr marL="110605" indent="-110605" defTabSz="1001675" eaLnBrk="0" fontAlgn="base" hangingPunct="0">
              <a:lnSpc>
                <a:spcPct val="80000"/>
              </a:lnSpc>
              <a:spcBef>
                <a:spcPct val="50000"/>
              </a:spcBef>
              <a:spcAft>
                <a:spcPct val="0"/>
              </a:spcAft>
              <a:buSzPct val="100000"/>
              <a:defRPr/>
            </a:pPr>
            <a:r>
              <a:rPr lang="es-ES" baseline="0" dirty="0">
                <a:latin typeface="Arial" charset="0"/>
              </a:rPr>
              <a:t>5.1.1.1 Secuencia de arranque de un switch (continuación)</a:t>
            </a:r>
            <a:endParaRPr lang="es-ES" dirty="0"/>
          </a:p>
          <a:p>
            <a:pPr>
              <a:lnSpc>
                <a:spcPct val="80000"/>
              </a:lnSpc>
              <a:buFontTx/>
              <a:buNone/>
            </a:pP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18</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5.1 – Configuración básica de un switch</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5.1.1 – Configurar un switch con parámetros iniciales</a:t>
            </a:r>
          </a:p>
          <a:p>
            <a:pPr>
              <a:lnSpc>
                <a:spcPct val="80000"/>
              </a:lnSpc>
              <a:buFontTx/>
              <a:buNone/>
            </a:pPr>
            <a:r>
              <a:rPr lang="es-ES" baseline="0" dirty="0">
                <a:latin typeface="Arial" charset="0"/>
              </a:rPr>
              <a:t>5.1.1.2 – Recuperación tras un bloqueo del sistema</a:t>
            </a: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19</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5.1 – Configuración básica de un switch</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5.1.1 – Configurar un switch con parámetros iniciales</a:t>
            </a:r>
          </a:p>
          <a:p>
            <a:pPr>
              <a:lnSpc>
                <a:spcPct val="80000"/>
              </a:lnSpc>
              <a:buFontTx/>
              <a:buNone/>
            </a:pPr>
            <a:r>
              <a:rPr lang="es-ES" baseline="0" dirty="0">
                <a:latin typeface="Arial" charset="0"/>
              </a:rPr>
              <a:t>5.1.1.3 </a:t>
            </a:r>
            <a:r>
              <a:rPr lang="es-ES" baseline="0" dirty="0" smtClean="0">
                <a:latin typeface="Arial" charset="0"/>
              </a:rPr>
              <a:t>– </a:t>
            </a:r>
            <a:r>
              <a:rPr lang="es-ES" baseline="0" dirty="0">
                <a:latin typeface="Arial" charset="0"/>
              </a:rPr>
              <a:t>Indicadores LED de un switch</a:t>
            </a: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4.1 – Diseño de una red 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4.1.1 – Redes convergentes</a:t>
            </a:r>
          </a:p>
          <a:p>
            <a:pPr>
              <a:lnSpc>
                <a:spcPct val="80000"/>
              </a:lnSpc>
              <a:buFontTx/>
              <a:buNone/>
            </a:pPr>
            <a:r>
              <a:rPr lang="es-ES" dirty="0">
                <a:latin typeface="Arial" charset="0"/>
              </a:rPr>
              <a:t>4.1.1.4 – Jerarquía en las redes conmutadas sin fronteras</a:t>
            </a:r>
            <a:endParaRPr lang="es-ES" dirty="0"/>
          </a:p>
        </p:txBody>
      </p:sp>
    </p:spTree>
    <p:extLst>
      <p:ext uri="{BB962C8B-B14F-4D97-AF65-F5344CB8AC3E}">
        <p14:creationId xmlns:p14="http://schemas.microsoft.com/office/powerpoint/2010/main" val="18998493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20</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5.1 – Configuración básica de un switch</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5.1.1 – Configurar un switch con parámetros iniciales</a:t>
            </a:r>
          </a:p>
          <a:p>
            <a:pPr>
              <a:lnSpc>
                <a:spcPct val="80000"/>
              </a:lnSpc>
              <a:buFontTx/>
              <a:buNone/>
            </a:pPr>
            <a:r>
              <a:rPr lang="es-ES" baseline="0" dirty="0">
                <a:latin typeface="Arial" charset="0"/>
              </a:rPr>
              <a:t>5.1.1.4 </a:t>
            </a:r>
            <a:r>
              <a:rPr lang="es-ES" baseline="0" dirty="0" smtClean="0">
                <a:latin typeface="Arial" charset="0"/>
              </a:rPr>
              <a:t>– </a:t>
            </a:r>
            <a:r>
              <a:rPr lang="es-ES" baseline="0" dirty="0">
                <a:latin typeface="Arial" charset="0"/>
              </a:rPr>
              <a:t>Preparación para la administración básica de un switch</a:t>
            </a: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21</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5.1 – Configuración básica de un switch</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5.1.1 – Configurar un switch con parámetros iniciales</a:t>
            </a:r>
          </a:p>
          <a:p>
            <a:pPr>
              <a:lnSpc>
                <a:spcPct val="80000"/>
              </a:lnSpc>
            </a:pPr>
            <a:r>
              <a:rPr lang="es-ES" baseline="0" dirty="0">
                <a:latin typeface="Arial" charset="0"/>
              </a:rPr>
              <a:t>5.1.1.5 </a:t>
            </a:r>
            <a:r>
              <a:rPr lang="es-ES" baseline="0" dirty="0" smtClean="0">
                <a:latin typeface="Arial" charset="0"/>
              </a:rPr>
              <a:t>– </a:t>
            </a:r>
            <a:r>
              <a:rPr lang="es-ES" dirty="0">
                <a:latin typeface="Arial" charset="0"/>
              </a:rPr>
              <a:t>Configurar el acceso a la administración básica de un switch con IPv4</a:t>
            </a: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22</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5.1 – Configuración básica de un switch</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5.1.1 – Configurar un switch con parámetros iniciales</a:t>
            </a:r>
          </a:p>
          <a:p>
            <a:pPr>
              <a:lnSpc>
                <a:spcPct val="80000"/>
              </a:lnSpc>
            </a:pPr>
            <a:r>
              <a:rPr lang="es-ES" baseline="0" dirty="0">
                <a:latin typeface="Arial" charset="0"/>
              </a:rPr>
              <a:t>5.1.1.5 </a:t>
            </a:r>
            <a:r>
              <a:rPr lang="es-ES" baseline="0" dirty="0" smtClean="0">
                <a:latin typeface="Arial" charset="0"/>
              </a:rPr>
              <a:t>– </a:t>
            </a:r>
            <a:r>
              <a:rPr lang="es-ES" dirty="0">
                <a:latin typeface="Arial" charset="0"/>
              </a:rPr>
              <a:t>Configurar el acceso a la administración básica de un switch con IPv4 (continuación)</a:t>
            </a: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23</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5.1 – Configuración básica de un switch</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5.1.1 – Configurar un switch con parámetros iniciales</a:t>
            </a:r>
          </a:p>
          <a:p>
            <a:pPr defTabSz="1001675" eaLnBrk="0" fontAlgn="base" hangingPunct="0">
              <a:lnSpc>
                <a:spcPct val="80000"/>
              </a:lnSpc>
              <a:spcBef>
                <a:spcPct val="50000"/>
              </a:spcBef>
              <a:spcAft>
                <a:spcPct val="0"/>
              </a:spcAft>
              <a:buSzPct val="100000"/>
              <a:defRPr/>
            </a:pPr>
            <a:r>
              <a:rPr lang="es-ES" baseline="0" dirty="0">
                <a:latin typeface="Arial" charset="0"/>
              </a:rPr>
              <a:t>5.1.1.5 </a:t>
            </a:r>
            <a:r>
              <a:rPr lang="es-ES" baseline="0" dirty="0" smtClean="0">
                <a:latin typeface="Arial" charset="0"/>
              </a:rPr>
              <a:t>– </a:t>
            </a:r>
            <a:r>
              <a:rPr lang="es-ES" dirty="0">
                <a:latin typeface="Arial" charset="0"/>
              </a:rPr>
              <a:t>Configurar el acceso a la administración básica de un switch con IPv4 (continuación)</a:t>
            </a:r>
            <a:endParaRPr lang="es-ES" dirty="0"/>
          </a:p>
          <a:p>
            <a:pPr>
              <a:lnSpc>
                <a:spcPct val="80000"/>
              </a:lnSpc>
              <a:buFontTx/>
              <a:buNone/>
            </a:pP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24</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5.1 – Configuración básica de un switch</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5.1.2 – Configurar los puertos de un switch</a:t>
            </a:r>
          </a:p>
          <a:p>
            <a:pPr>
              <a:lnSpc>
                <a:spcPct val="80000"/>
              </a:lnSpc>
              <a:buFontTx/>
              <a:buNone/>
            </a:pPr>
            <a:r>
              <a:rPr lang="es-ES" baseline="0" dirty="0">
                <a:latin typeface="Arial" charset="0"/>
              </a:rPr>
              <a:t>5.1.2.1 – Comunicación en dúplex</a:t>
            </a: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25</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5.1 – Configuración básica de un switch</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5.1.2 – Configurar los puertos de un switch</a:t>
            </a:r>
          </a:p>
          <a:p>
            <a:pPr>
              <a:lnSpc>
                <a:spcPct val="80000"/>
              </a:lnSpc>
              <a:buFontTx/>
              <a:buNone/>
            </a:pPr>
            <a:r>
              <a:rPr lang="es-ES" baseline="0" dirty="0">
                <a:latin typeface="Arial" charset="0"/>
              </a:rPr>
              <a:t>5.1.2.2 </a:t>
            </a:r>
            <a:r>
              <a:rPr lang="es-ES" baseline="0" dirty="0" smtClean="0">
                <a:latin typeface="Arial" charset="0"/>
              </a:rPr>
              <a:t>– </a:t>
            </a:r>
            <a:r>
              <a:rPr lang="es-ES" dirty="0">
                <a:latin typeface="Arial" charset="0"/>
              </a:rPr>
              <a:t>Configurar los puertos de un switch en la capa física</a:t>
            </a: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26</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5.1 – Configuración básica de un switch</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5.1.2 – Configurar los puertos de un switch</a:t>
            </a:r>
          </a:p>
          <a:p>
            <a:pPr>
              <a:lnSpc>
                <a:spcPct val="80000"/>
              </a:lnSpc>
              <a:buFontTx/>
              <a:buNone/>
            </a:pPr>
            <a:r>
              <a:rPr lang="es-ES" baseline="0" dirty="0">
                <a:latin typeface="Arial" charset="0"/>
              </a:rPr>
              <a:t>5.1.2.3 </a:t>
            </a:r>
            <a:r>
              <a:rPr lang="es-ES" baseline="0" dirty="0" smtClean="0">
                <a:latin typeface="Arial" charset="0"/>
              </a:rPr>
              <a:t>– </a:t>
            </a:r>
            <a:r>
              <a:rPr lang="es-ES" dirty="0">
                <a:latin typeface="Arial" charset="0"/>
              </a:rPr>
              <a:t>Auto-MDIX</a:t>
            </a: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27</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5.1 – Configuración básica de un switch</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5.1.2 – Configurar los puertos de un switch</a:t>
            </a:r>
          </a:p>
          <a:p>
            <a:pPr marL="110605" indent="-110605" defTabSz="1001675" eaLnBrk="0" fontAlgn="base" hangingPunct="0">
              <a:lnSpc>
                <a:spcPct val="80000"/>
              </a:lnSpc>
              <a:spcBef>
                <a:spcPct val="50000"/>
              </a:spcBef>
              <a:spcAft>
                <a:spcPct val="0"/>
              </a:spcAft>
              <a:buSzPct val="100000"/>
              <a:defRPr/>
            </a:pPr>
            <a:r>
              <a:rPr lang="es-ES" baseline="0" dirty="0">
                <a:latin typeface="Arial" charset="0"/>
              </a:rPr>
              <a:t>5.1.2.3 </a:t>
            </a:r>
            <a:r>
              <a:rPr lang="es-ES" baseline="0" dirty="0" smtClean="0">
                <a:latin typeface="Arial" charset="0"/>
              </a:rPr>
              <a:t>– </a:t>
            </a:r>
            <a:r>
              <a:rPr lang="es-ES" dirty="0">
                <a:latin typeface="Arial" charset="0"/>
              </a:rPr>
              <a:t>Auto-MDIX</a:t>
            </a:r>
            <a:endParaRPr lang="es-ES" dirty="0"/>
          </a:p>
          <a:p>
            <a:pPr>
              <a:lnSpc>
                <a:spcPct val="80000"/>
              </a:lnSpc>
              <a:buFontTx/>
              <a:buNone/>
            </a:pP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28</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5.1 – Configuración básica de un switch</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5.1.2 – Configurar los puertos de un switch</a:t>
            </a:r>
          </a:p>
          <a:p>
            <a:pPr marL="110605" indent="-110605" defTabSz="1001675" eaLnBrk="0" fontAlgn="base" hangingPunct="0">
              <a:lnSpc>
                <a:spcPct val="80000"/>
              </a:lnSpc>
              <a:spcBef>
                <a:spcPct val="50000"/>
              </a:spcBef>
              <a:spcAft>
                <a:spcPct val="0"/>
              </a:spcAft>
              <a:buSzPct val="100000"/>
              <a:defRPr/>
            </a:pPr>
            <a:r>
              <a:rPr lang="es-ES" baseline="0" dirty="0">
                <a:latin typeface="Arial" charset="0"/>
              </a:rPr>
              <a:t>5.1.2.3 </a:t>
            </a:r>
            <a:r>
              <a:rPr lang="es-ES" baseline="0" dirty="0" smtClean="0">
                <a:latin typeface="Arial" charset="0"/>
              </a:rPr>
              <a:t>– </a:t>
            </a:r>
            <a:r>
              <a:rPr lang="es-ES" dirty="0">
                <a:latin typeface="Arial" charset="0"/>
              </a:rPr>
              <a:t>Auto-MDIX</a:t>
            </a:r>
            <a:endParaRPr lang="es-ES" dirty="0"/>
          </a:p>
          <a:p>
            <a:pPr>
              <a:lnSpc>
                <a:spcPct val="80000"/>
              </a:lnSpc>
              <a:buFontTx/>
              <a:buNone/>
            </a:pP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29</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5.1 – Configuración básica de un switch</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5.1.2 – Configurar los puertos de un switch</a:t>
            </a:r>
            <a:endParaRPr lang="es-ES" dirty="0"/>
          </a:p>
          <a:p>
            <a:pPr marL="110605" indent="-110605" defTabSz="1001675" eaLnBrk="0" fontAlgn="base" hangingPunct="0">
              <a:lnSpc>
                <a:spcPct val="80000"/>
              </a:lnSpc>
              <a:spcBef>
                <a:spcPct val="50000"/>
              </a:spcBef>
              <a:spcAft>
                <a:spcPct val="0"/>
              </a:spcAft>
              <a:buSzPct val="100000"/>
              <a:defRPr/>
            </a:pPr>
            <a:r>
              <a:rPr lang="es-ES" baseline="0" dirty="0">
                <a:latin typeface="Arial" charset="0"/>
              </a:rPr>
              <a:t>5.1.2.4 </a:t>
            </a:r>
            <a:r>
              <a:rPr lang="es-ES" baseline="0" dirty="0" smtClean="0">
                <a:latin typeface="Arial" charset="0"/>
              </a:rPr>
              <a:t>– </a:t>
            </a:r>
            <a:r>
              <a:rPr lang="es-ES" baseline="0" dirty="0">
                <a:latin typeface="Arial" charset="0"/>
              </a:rPr>
              <a:t>Verificar la configuración de los puertos de un switch</a:t>
            </a:r>
            <a:endParaRPr lang="es-ES" dirty="0"/>
          </a:p>
          <a:p>
            <a:pPr>
              <a:lnSpc>
                <a:spcPct val="80000"/>
              </a:lnSpc>
              <a:buFontTx/>
              <a:buNone/>
            </a:pPr>
            <a:endParaRPr lang="es-ES" dirty="0"/>
          </a:p>
        </p:txBody>
      </p:sp>
    </p:spTree>
    <p:extLst>
      <p:ext uri="{BB962C8B-B14F-4D97-AF65-F5344CB8AC3E}">
        <p14:creationId xmlns:p14="http://schemas.microsoft.com/office/powerpoint/2010/main" val="18998493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3</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4.1 – Diseño de una red 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4.1.1 – Redes convergentes</a:t>
            </a:r>
          </a:p>
          <a:p>
            <a:pPr>
              <a:lnSpc>
                <a:spcPct val="80000"/>
              </a:lnSpc>
              <a:buFontTx/>
              <a:buNone/>
            </a:pPr>
            <a:r>
              <a:rPr lang="es-ES" dirty="0">
                <a:latin typeface="Arial" charset="0"/>
              </a:rPr>
              <a:t>4.1.1.5 – Capas de acceso, distribución y principal</a:t>
            </a:r>
            <a:endParaRPr lang="es-ES" dirty="0"/>
          </a:p>
        </p:txBody>
      </p:sp>
    </p:spTree>
    <p:extLst>
      <p:ext uri="{BB962C8B-B14F-4D97-AF65-F5344CB8AC3E}">
        <p14:creationId xmlns:p14="http://schemas.microsoft.com/office/powerpoint/2010/main" val="189984939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30</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5.1 – Configuración básica de un switch</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5.1.2 – Configurar los puertos de un switch</a:t>
            </a:r>
            <a:endParaRPr lang="es-ES" dirty="0"/>
          </a:p>
          <a:p>
            <a:pPr>
              <a:lnSpc>
                <a:spcPct val="80000"/>
              </a:lnSpc>
              <a:buFontTx/>
              <a:buNone/>
            </a:pPr>
            <a:r>
              <a:rPr lang="es-ES" baseline="0" dirty="0">
                <a:latin typeface="Arial" charset="0"/>
              </a:rPr>
              <a:t>5.1.2.5 – Problema en la capa de acceso a la red</a:t>
            </a:r>
            <a:endParaRPr lang="es-ES" dirty="0"/>
          </a:p>
        </p:txBody>
      </p:sp>
    </p:spTree>
    <p:extLst>
      <p:ext uri="{BB962C8B-B14F-4D97-AF65-F5344CB8AC3E}">
        <p14:creationId xmlns:p14="http://schemas.microsoft.com/office/powerpoint/2010/main" val="18998493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31</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5.1 – Configuración básica de un switch</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5.1.2 – Configurar los puertos de un switch</a:t>
            </a:r>
            <a:endParaRPr lang="es-ES" dirty="0"/>
          </a:p>
          <a:p>
            <a:pPr marL="110605" indent="-110605" defTabSz="1001675" eaLnBrk="0" fontAlgn="base" hangingPunct="0">
              <a:lnSpc>
                <a:spcPct val="80000"/>
              </a:lnSpc>
              <a:spcBef>
                <a:spcPct val="50000"/>
              </a:spcBef>
              <a:spcAft>
                <a:spcPct val="0"/>
              </a:spcAft>
              <a:buSzPct val="100000"/>
              <a:defRPr/>
            </a:pPr>
            <a:r>
              <a:rPr lang="es-ES" baseline="0" dirty="0">
                <a:latin typeface="Arial" charset="0"/>
              </a:rPr>
              <a:t>5.1.2.5 – Problema en la capa de acceso a la red</a:t>
            </a:r>
            <a:endParaRPr lang="es-ES" dirty="0"/>
          </a:p>
          <a:p>
            <a:pPr>
              <a:lnSpc>
                <a:spcPct val="80000"/>
              </a:lnSpc>
              <a:buFontTx/>
              <a:buNone/>
            </a:pPr>
            <a:endParaRPr lang="es-ES" dirty="0"/>
          </a:p>
        </p:txBody>
      </p:sp>
    </p:spTree>
    <p:extLst>
      <p:ext uri="{BB962C8B-B14F-4D97-AF65-F5344CB8AC3E}">
        <p14:creationId xmlns:p14="http://schemas.microsoft.com/office/powerpoint/2010/main" val="189984939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32</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5.2 – Seguridad de switches: administración e implementación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5.2.1 – Acceso remoto seguro</a:t>
            </a:r>
            <a:endParaRPr lang="es-ES" dirty="0"/>
          </a:p>
          <a:p>
            <a:pPr>
              <a:lnSpc>
                <a:spcPct val="80000"/>
              </a:lnSpc>
              <a:buFontTx/>
              <a:buNone/>
            </a:pPr>
            <a:r>
              <a:rPr lang="es-ES" dirty="0" smtClean="0"/>
              <a:t>5.2.1.1 – Funcionamiento de SSH</a:t>
            </a: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33</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5.2 – Seguridad de switches: administración e implementación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5.2.1 – Acceso remoto seguro</a:t>
            </a:r>
            <a:endParaRPr lang="es-ES" dirty="0"/>
          </a:p>
          <a:p>
            <a:pPr>
              <a:lnSpc>
                <a:spcPct val="80000"/>
              </a:lnSpc>
              <a:buFontTx/>
              <a:buNone/>
            </a:pPr>
            <a:r>
              <a:rPr lang="es-ES" dirty="0" smtClean="0"/>
              <a:t>5.2.1.2 – </a:t>
            </a:r>
            <a:r>
              <a:rPr lang="es-ES" dirty="0">
                <a:latin typeface="Arial" charset="0"/>
              </a:rPr>
              <a:t>Configuración de SSH</a:t>
            </a: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34</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5.2 – Seguridad de switches: administración e implementación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5.2.1 – Acceso remoto seguro</a:t>
            </a:r>
            <a:endParaRPr lang="es-ES" dirty="0"/>
          </a:p>
          <a:p>
            <a:pPr>
              <a:lnSpc>
                <a:spcPct val="80000"/>
              </a:lnSpc>
              <a:buFontTx/>
              <a:buNone/>
            </a:pPr>
            <a:r>
              <a:rPr lang="es-ES" dirty="0">
                <a:latin typeface="Arial" charset="0"/>
              </a:rPr>
              <a:t>5.2.1.3 – Verificación de SSH</a:t>
            </a: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35</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5.2 – Seguridad de switches: administración e implementación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5.2.1 – Acceso remoto seguro</a:t>
            </a:r>
            <a:endParaRPr lang="es-ES" dirty="0"/>
          </a:p>
          <a:p>
            <a:pPr marL="110605" indent="-110605" defTabSz="1001675" eaLnBrk="0" fontAlgn="base" hangingPunct="0">
              <a:lnSpc>
                <a:spcPct val="80000"/>
              </a:lnSpc>
              <a:spcBef>
                <a:spcPct val="50000"/>
              </a:spcBef>
              <a:spcAft>
                <a:spcPct val="0"/>
              </a:spcAft>
              <a:buSzPct val="100000"/>
              <a:defRPr/>
            </a:pPr>
            <a:r>
              <a:rPr lang="es-ES" dirty="0">
                <a:latin typeface="Arial" charset="0"/>
              </a:rPr>
              <a:t>5.2.1.3 – Verificación de SSH</a:t>
            </a:r>
            <a:endParaRPr lang="es-ES" dirty="0"/>
          </a:p>
          <a:p>
            <a:pPr>
              <a:lnSpc>
                <a:spcPct val="80000"/>
              </a:lnSpc>
              <a:buFontTx/>
              <a:buNone/>
            </a:pP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36</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5.2 – Seguridad de switches: administración e implementación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5.2.1 – Seguridad de los puertos de un switch</a:t>
            </a:r>
            <a:endParaRPr lang="es-ES" dirty="0"/>
          </a:p>
          <a:p>
            <a:pPr>
              <a:lnSpc>
                <a:spcPct val="80000"/>
              </a:lnSpc>
              <a:buFontTx/>
              <a:buNone/>
            </a:pPr>
            <a:r>
              <a:rPr lang="es-ES" dirty="0" smtClean="0"/>
              <a:t>5.2.2.1 – Seguridad de los puertos sin utilizar</a:t>
            </a: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37</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5.2 – Seguridad de switches: administración e implementación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5.2.2 – Seguridad de los puertos de un switch</a:t>
            </a:r>
            <a:endParaRPr lang="es-ES" dirty="0"/>
          </a:p>
          <a:p>
            <a:pPr>
              <a:lnSpc>
                <a:spcPct val="80000"/>
              </a:lnSpc>
              <a:buFontTx/>
              <a:buNone/>
            </a:pPr>
            <a:r>
              <a:rPr lang="es-ES" dirty="0">
                <a:latin typeface="Arial" charset="0"/>
              </a:rPr>
              <a:t>5.2.2.2 </a:t>
            </a:r>
            <a:r>
              <a:rPr lang="es-ES" dirty="0" smtClean="0">
                <a:latin typeface="Arial" charset="0"/>
              </a:rPr>
              <a:t>– </a:t>
            </a:r>
            <a:r>
              <a:rPr lang="es-ES" dirty="0">
                <a:latin typeface="Arial" charset="0"/>
              </a:rPr>
              <a:t>Seguridad de puertos: Funcionamiento</a:t>
            </a: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38</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5.2 – Seguridad de switches: administración e implementación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5.2.2 – Seguridad de los puertos de un switch</a:t>
            </a:r>
            <a:endParaRPr lang="es-ES" dirty="0"/>
          </a:p>
          <a:p>
            <a:pPr>
              <a:lnSpc>
                <a:spcPct val="80000"/>
              </a:lnSpc>
              <a:buFontTx/>
              <a:buNone/>
            </a:pPr>
            <a:r>
              <a:rPr lang="es-ES" dirty="0">
                <a:latin typeface="Arial" charset="0"/>
              </a:rPr>
              <a:t>5.2.2.3 </a:t>
            </a:r>
            <a:r>
              <a:rPr lang="es-ES" dirty="0" smtClean="0">
                <a:latin typeface="Arial" charset="0"/>
              </a:rPr>
              <a:t>– </a:t>
            </a:r>
            <a:r>
              <a:rPr lang="es-ES" dirty="0">
                <a:latin typeface="Arial" charset="0"/>
              </a:rPr>
              <a:t>Seguridad de puertos: Modos de violación de seguridad</a:t>
            </a: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40</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5.2 – Seguridad de switches: administración e implementación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5.2.2 – Seguridad de los puertos de un switch</a:t>
            </a:r>
            <a:endParaRPr lang="es-ES" dirty="0"/>
          </a:p>
          <a:p>
            <a:pPr marL="110605" indent="-110605" defTabSz="1001675" eaLnBrk="0" fontAlgn="base" hangingPunct="0">
              <a:lnSpc>
                <a:spcPct val="80000"/>
              </a:lnSpc>
              <a:spcBef>
                <a:spcPct val="50000"/>
              </a:spcBef>
              <a:spcAft>
                <a:spcPct val="0"/>
              </a:spcAft>
              <a:buSzPct val="100000"/>
              <a:defRPr/>
            </a:pPr>
            <a:r>
              <a:rPr lang="es-ES" dirty="0">
                <a:latin typeface="Arial" charset="0"/>
              </a:rPr>
              <a:t>5.2.2.4 </a:t>
            </a:r>
            <a:r>
              <a:rPr lang="es-ES" dirty="0" smtClean="0">
                <a:latin typeface="Arial" charset="0"/>
              </a:rPr>
              <a:t>– </a:t>
            </a:r>
            <a:r>
              <a:rPr lang="es-ES" dirty="0">
                <a:latin typeface="Arial" charset="0"/>
              </a:rPr>
              <a:t>Seguridad de puertos: Configuración</a:t>
            </a:r>
            <a:endParaRPr lang="es-ES" dirty="0"/>
          </a:p>
          <a:p>
            <a:pPr>
              <a:lnSpc>
                <a:spcPct val="80000"/>
              </a:lnSpc>
              <a:buFontTx/>
              <a:buNone/>
            </a:pP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4</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4.1 – Diseño de una red 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4.1.2 – Redes conmutadas</a:t>
            </a:r>
          </a:p>
          <a:p>
            <a:pPr>
              <a:lnSpc>
                <a:spcPct val="80000"/>
              </a:lnSpc>
              <a:buFontTx/>
              <a:buNone/>
            </a:pPr>
            <a:r>
              <a:rPr lang="es-ES" baseline="0" dirty="0">
                <a:latin typeface="Arial" charset="0"/>
              </a:rPr>
              <a:t>4.1.2.1 – Función de las redes conmutadas</a:t>
            </a:r>
            <a:endParaRPr lang="es-ES" dirty="0"/>
          </a:p>
        </p:txBody>
      </p:sp>
    </p:spTree>
    <p:extLst>
      <p:ext uri="{BB962C8B-B14F-4D97-AF65-F5344CB8AC3E}">
        <p14:creationId xmlns:p14="http://schemas.microsoft.com/office/powerpoint/2010/main" val="189984939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41</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5.2 – Seguridad de switches: Administración e implementación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5.2.2 – Seguridad de los puertos de un switch</a:t>
            </a:r>
            <a:endParaRPr lang="es-ES" dirty="0"/>
          </a:p>
          <a:p>
            <a:pPr marL="110605" indent="-110605" defTabSz="1001675" eaLnBrk="0" fontAlgn="base" hangingPunct="0">
              <a:lnSpc>
                <a:spcPct val="80000"/>
              </a:lnSpc>
              <a:spcBef>
                <a:spcPct val="50000"/>
              </a:spcBef>
              <a:spcAft>
                <a:spcPct val="0"/>
              </a:spcAft>
              <a:buSzPct val="100000"/>
              <a:defRPr/>
            </a:pPr>
            <a:r>
              <a:rPr lang="es-ES" dirty="0">
                <a:latin typeface="Arial" charset="0"/>
              </a:rPr>
              <a:t>5.2.2.5 </a:t>
            </a:r>
            <a:r>
              <a:rPr lang="es-ES" dirty="0" smtClean="0">
                <a:latin typeface="Arial" charset="0"/>
              </a:rPr>
              <a:t>– </a:t>
            </a:r>
            <a:r>
              <a:rPr lang="es-ES" dirty="0">
                <a:latin typeface="Arial" charset="0"/>
              </a:rPr>
              <a:t>Seguridad de puertos: Verificación</a:t>
            </a:r>
            <a:endParaRPr lang="es-ES" dirty="0"/>
          </a:p>
          <a:p>
            <a:pPr>
              <a:lnSpc>
                <a:spcPct val="80000"/>
              </a:lnSpc>
              <a:buFontTx/>
              <a:buNone/>
            </a:pP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42</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5.2 – Seguridad de switches: Administración e implementación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5.2.2 – Seguridad de los puertos de un switch</a:t>
            </a:r>
            <a:endParaRPr lang="es-ES" dirty="0"/>
          </a:p>
          <a:p>
            <a:pPr marL="110605" indent="-110605" defTabSz="1001675" eaLnBrk="0" fontAlgn="base" hangingPunct="0">
              <a:lnSpc>
                <a:spcPct val="80000"/>
              </a:lnSpc>
              <a:spcBef>
                <a:spcPct val="50000"/>
              </a:spcBef>
              <a:spcAft>
                <a:spcPct val="0"/>
              </a:spcAft>
              <a:buSzPct val="100000"/>
              <a:defRPr/>
            </a:pPr>
            <a:r>
              <a:rPr lang="es-ES" dirty="0">
                <a:latin typeface="Arial" charset="0"/>
              </a:rPr>
              <a:t>5.2.2.5 </a:t>
            </a:r>
            <a:r>
              <a:rPr lang="es-ES" dirty="0" smtClean="0">
                <a:latin typeface="Arial" charset="0"/>
              </a:rPr>
              <a:t>– </a:t>
            </a:r>
            <a:r>
              <a:rPr lang="es-ES" dirty="0">
                <a:latin typeface="Arial" charset="0"/>
              </a:rPr>
              <a:t>Seguridad de puertos: Verificación</a:t>
            </a:r>
            <a:endParaRPr lang="es-ES" dirty="0"/>
          </a:p>
          <a:p>
            <a:pPr>
              <a:lnSpc>
                <a:spcPct val="80000"/>
              </a:lnSpc>
              <a:buFontTx/>
              <a:buNone/>
            </a:pP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43</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5.2 – Seguridad de switches: Administración e implementación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5.2.2 – Seguridad de los puertos de un switch</a:t>
            </a:r>
            <a:endParaRPr lang="es-ES" dirty="0"/>
          </a:p>
          <a:p>
            <a:pPr marL="110605" indent="-110605" defTabSz="1001675" eaLnBrk="0" fontAlgn="base" hangingPunct="0">
              <a:lnSpc>
                <a:spcPct val="80000"/>
              </a:lnSpc>
              <a:spcBef>
                <a:spcPct val="50000"/>
              </a:spcBef>
              <a:spcAft>
                <a:spcPct val="0"/>
              </a:spcAft>
              <a:buSzPct val="100000"/>
              <a:defRPr/>
            </a:pPr>
            <a:r>
              <a:rPr lang="es-ES" dirty="0">
                <a:latin typeface="Arial" charset="0"/>
              </a:rPr>
              <a:t>5.2.2.6 </a:t>
            </a:r>
            <a:r>
              <a:rPr lang="es-ES" dirty="0" smtClean="0">
                <a:latin typeface="Arial" charset="0"/>
              </a:rPr>
              <a:t>– </a:t>
            </a:r>
            <a:r>
              <a:rPr lang="es-ES" dirty="0">
                <a:latin typeface="Arial" charset="0"/>
              </a:rPr>
              <a:t>Puertos en estado deshabilitado por errores</a:t>
            </a:r>
            <a:endParaRPr lang="es-ES" dirty="0"/>
          </a:p>
          <a:p>
            <a:pPr>
              <a:lnSpc>
                <a:spcPct val="80000"/>
              </a:lnSpc>
              <a:buFontTx/>
              <a:buNone/>
            </a:pP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44</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5.2 – Seguridad de switches: Administración e implementación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5.2.2 – Seguridad de los puertos de un switch</a:t>
            </a:r>
            <a:endParaRPr lang="es-ES" dirty="0"/>
          </a:p>
          <a:p>
            <a:pPr marL="110605" indent="-110605" defTabSz="1001675" eaLnBrk="0" fontAlgn="base" hangingPunct="0">
              <a:lnSpc>
                <a:spcPct val="80000"/>
              </a:lnSpc>
              <a:spcBef>
                <a:spcPct val="50000"/>
              </a:spcBef>
              <a:spcAft>
                <a:spcPct val="0"/>
              </a:spcAft>
              <a:buSzPct val="100000"/>
              <a:defRPr/>
            </a:pPr>
            <a:r>
              <a:rPr lang="es-ES" dirty="0">
                <a:latin typeface="Arial" charset="0"/>
              </a:rPr>
              <a:t>5.2.2.6 </a:t>
            </a:r>
            <a:r>
              <a:rPr lang="es-ES" dirty="0" smtClean="0">
                <a:latin typeface="Arial" charset="0"/>
              </a:rPr>
              <a:t>– </a:t>
            </a:r>
            <a:r>
              <a:rPr lang="es-ES" dirty="0">
                <a:latin typeface="Arial" charset="0"/>
              </a:rPr>
              <a:t>Puertos en estado deshabilitado por errores</a:t>
            </a:r>
            <a:endParaRPr lang="es-ES" dirty="0"/>
          </a:p>
          <a:p>
            <a:pPr>
              <a:lnSpc>
                <a:spcPct val="80000"/>
              </a:lnSpc>
              <a:buFontTx/>
              <a:buNone/>
            </a:pP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45</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6.1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6.1.1 – Descripción general de las redes VLAN</a:t>
            </a:r>
            <a:endParaRPr lang="es-ES" dirty="0"/>
          </a:p>
          <a:p>
            <a:pPr>
              <a:lnSpc>
                <a:spcPct val="80000"/>
              </a:lnSpc>
              <a:buFontTx/>
              <a:buNone/>
            </a:pPr>
            <a:r>
              <a:rPr lang="es-ES" smtClean="0"/>
              <a:t>6.1.1.1 – Definiciones de una red VLAN</a:t>
            </a:r>
          </a:p>
        </p:txBody>
      </p:sp>
    </p:spTree>
    <p:extLst>
      <p:ext uri="{BB962C8B-B14F-4D97-AF65-F5344CB8AC3E}">
        <p14:creationId xmlns:p14="http://schemas.microsoft.com/office/powerpoint/2010/main" val="150444829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48</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6.1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6.1.1 – Descripción general de las redes VLAN</a:t>
            </a:r>
            <a:endParaRPr lang="es-ES" dirty="0"/>
          </a:p>
          <a:p>
            <a:pPr marL="110605" indent="-110605" defTabSz="1001675" eaLnBrk="0" fontAlgn="base" hangingPunct="0">
              <a:lnSpc>
                <a:spcPct val="80000"/>
              </a:lnSpc>
              <a:spcBef>
                <a:spcPct val="50000"/>
              </a:spcBef>
              <a:spcAft>
                <a:spcPct val="0"/>
              </a:spcAft>
              <a:buSzPct val="100000"/>
              <a:defRPr/>
            </a:pPr>
            <a:r>
              <a:rPr lang="es-ES" smtClean="0"/>
              <a:t>6.1.1.1 – Definiciones de una red VLAN (continuación)</a:t>
            </a:r>
          </a:p>
          <a:p>
            <a:pPr>
              <a:lnSpc>
                <a:spcPct val="80000"/>
              </a:lnSpc>
              <a:buFontTx/>
              <a:buNone/>
            </a:pP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49</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6.1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6.1.1 – Descripción general de las redes VLAN</a:t>
            </a:r>
            <a:endParaRPr lang="es-ES" dirty="0"/>
          </a:p>
          <a:p>
            <a:pPr marL="110605" indent="-110605" defTabSz="1001675" eaLnBrk="0" fontAlgn="base" hangingPunct="0">
              <a:lnSpc>
                <a:spcPct val="80000"/>
              </a:lnSpc>
              <a:spcBef>
                <a:spcPct val="50000"/>
              </a:spcBef>
              <a:spcAft>
                <a:spcPct val="0"/>
              </a:spcAft>
              <a:buSzPct val="100000"/>
              <a:defRPr/>
            </a:pPr>
            <a:r>
              <a:rPr lang="es-ES" smtClean="0"/>
              <a:t>6.1.1.2 – Beneficios de las redes VLAN</a:t>
            </a:r>
          </a:p>
          <a:p>
            <a:pPr>
              <a:lnSpc>
                <a:spcPct val="80000"/>
              </a:lnSpc>
              <a:buFontTx/>
              <a:buNone/>
            </a:pP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50</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6.1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6.1.1 – Descripción general de las redes VLAN</a:t>
            </a:r>
            <a:endParaRPr lang="es-ES" dirty="0"/>
          </a:p>
          <a:p>
            <a:pPr>
              <a:lnSpc>
                <a:spcPct val="80000"/>
              </a:lnSpc>
              <a:buFontTx/>
              <a:buNone/>
            </a:pPr>
            <a:r>
              <a:rPr lang="es-ES" smtClean="0"/>
              <a:t>6.1.1.3 – Tipos de redes VLAN</a:t>
            </a: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51</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6.1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6.1.1 – Descripción general de las redes VLAN</a:t>
            </a:r>
            <a:endParaRPr lang="es-ES" dirty="0"/>
          </a:p>
          <a:p>
            <a:pPr marL="110605" indent="-110605" defTabSz="1001675" eaLnBrk="0" fontAlgn="base" hangingPunct="0">
              <a:lnSpc>
                <a:spcPct val="80000"/>
              </a:lnSpc>
              <a:spcBef>
                <a:spcPct val="50000"/>
              </a:spcBef>
              <a:spcAft>
                <a:spcPct val="0"/>
              </a:spcAft>
              <a:buSzPct val="100000"/>
              <a:defRPr/>
            </a:pPr>
            <a:r>
              <a:rPr lang="es-ES" smtClean="0"/>
              <a:t>6.1.1.3 – Tipos de redes VLAN (continuación)</a:t>
            </a:r>
            <a:endParaRPr lang="es-ES" dirty="0"/>
          </a:p>
          <a:p>
            <a:pPr>
              <a:lnSpc>
                <a:spcPct val="80000"/>
              </a:lnSpc>
              <a:buFontTx/>
              <a:buNone/>
            </a:pP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52</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6.1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6.1.1 – Descripción general de las redes VLAN</a:t>
            </a:r>
            <a:endParaRPr lang="es-ES" dirty="0"/>
          </a:p>
          <a:p>
            <a:pPr marL="110605" indent="-110605" defTabSz="1001675" eaLnBrk="0" fontAlgn="base" hangingPunct="0">
              <a:lnSpc>
                <a:spcPct val="80000"/>
              </a:lnSpc>
              <a:spcBef>
                <a:spcPct val="50000"/>
              </a:spcBef>
              <a:spcAft>
                <a:spcPct val="0"/>
              </a:spcAft>
              <a:buSzPct val="100000"/>
              <a:defRPr/>
            </a:pPr>
            <a:r>
              <a:rPr lang="es-ES" smtClean="0"/>
              <a:t>6.1.1.4 – Redes VLAN de voz</a:t>
            </a: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5</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4.1 – Diseño de una red 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4.1.2 – Redes conmutadas</a:t>
            </a:r>
          </a:p>
          <a:p>
            <a:pPr>
              <a:lnSpc>
                <a:spcPct val="80000"/>
              </a:lnSpc>
              <a:buFontTx/>
              <a:buNone/>
            </a:pPr>
            <a:r>
              <a:rPr lang="es-ES" baseline="0" dirty="0">
                <a:latin typeface="Arial" charset="0"/>
              </a:rPr>
              <a:t>4.1.2.2 – Factores de forma</a:t>
            </a:r>
            <a:endParaRPr lang="es-ES" dirty="0"/>
          </a:p>
        </p:txBody>
      </p:sp>
    </p:spTree>
    <p:extLst>
      <p:ext uri="{BB962C8B-B14F-4D97-AF65-F5344CB8AC3E}">
        <p14:creationId xmlns:p14="http://schemas.microsoft.com/office/powerpoint/2010/main" val="189984939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53</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6.1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6.1.2 – Redes VLAN en un entorno conmutado múltiple</a:t>
            </a:r>
            <a:endParaRPr lang="es-ES" dirty="0"/>
          </a:p>
          <a:p>
            <a:pPr>
              <a:lnSpc>
                <a:spcPct val="80000"/>
              </a:lnSpc>
              <a:buFontTx/>
              <a:buNone/>
            </a:pPr>
            <a:r>
              <a:rPr lang="es-ES" dirty="0" smtClean="0">
                <a:latin typeface="Arial" charset="0"/>
              </a:rPr>
              <a:t>6.1.2.5 – </a:t>
            </a:r>
            <a:r>
              <a:rPr lang="es-ES" dirty="0">
                <a:latin typeface="Arial" charset="0"/>
              </a:rPr>
              <a:t>Etiquetado de redes VLAN de voz</a:t>
            </a: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54</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6.2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6.2.1 – Asignación de redes VLAN</a:t>
            </a:r>
            <a:endParaRPr lang="es-ES" dirty="0"/>
          </a:p>
          <a:p>
            <a:pPr marL="110605" indent="-110605" defTabSz="1001675" eaLnBrk="0" fontAlgn="base" hangingPunct="0">
              <a:lnSpc>
                <a:spcPct val="80000"/>
              </a:lnSpc>
              <a:spcBef>
                <a:spcPct val="50000"/>
              </a:spcBef>
              <a:spcAft>
                <a:spcPct val="0"/>
              </a:spcAft>
              <a:buSzPct val="100000"/>
              <a:defRPr/>
            </a:pPr>
            <a:r>
              <a:rPr lang="es-ES" dirty="0" smtClean="0">
                <a:latin typeface="Arial" charset="0"/>
              </a:rPr>
              <a:t>6.2.1.4 – </a:t>
            </a:r>
            <a:r>
              <a:rPr lang="es-ES" dirty="0">
                <a:latin typeface="Arial" charset="0"/>
              </a:rPr>
              <a:t>Cambio de pertenencia de puertos de una red VLAN (continuación)</a:t>
            </a:r>
            <a:endParaRPr lang="es-ES" dirty="0"/>
          </a:p>
          <a:p>
            <a:pPr>
              <a:lnSpc>
                <a:spcPct val="80000"/>
              </a:lnSpc>
              <a:buFontTx/>
              <a:buNone/>
            </a:pP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55</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6.1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6.1.1 – Descripción general de las redes VLAN</a:t>
            </a:r>
            <a:endParaRPr lang="es-ES" dirty="0"/>
          </a:p>
          <a:p>
            <a:pPr marL="110605" indent="-110605" defTabSz="1001675" eaLnBrk="0" fontAlgn="base" hangingPunct="0">
              <a:lnSpc>
                <a:spcPct val="80000"/>
              </a:lnSpc>
              <a:spcBef>
                <a:spcPct val="50000"/>
              </a:spcBef>
              <a:spcAft>
                <a:spcPct val="0"/>
              </a:spcAft>
              <a:buSzPct val="100000"/>
              <a:defRPr/>
            </a:pPr>
            <a:r>
              <a:rPr lang="es-ES" smtClean="0"/>
              <a:t>6.1.1.4 – Redes VLAN de voz (continuación)</a:t>
            </a:r>
            <a:endParaRPr lang="es-ES" dirty="0"/>
          </a:p>
          <a:p>
            <a:pPr>
              <a:lnSpc>
                <a:spcPct val="80000"/>
              </a:lnSpc>
              <a:buFontTx/>
              <a:buNone/>
            </a:pP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56</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6.1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6.1.2 – Redes VLAN en un entorno conmutado múltiple</a:t>
            </a:r>
            <a:endParaRPr lang="es-ES" dirty="0"/>
          </a:p>
          <a:p>
            <a:pPr marL="110605" indent="-110605" defTabSz="1001675" eaLnBrk="0" fontAlgn="base" hangingPunct="0">
              <a:lnSpc>
                <a:spcPct val="80000"/>
              </a:lnSpc>
              <a:spcBef>
                <a:spcPct val="50000"/>
              </a:spcBef>
              <a:spcAft>
                <a:spcPct val="0"/>
              </a:spcAft>
              <a:buSzPct val="100000"/>
              <a:defRPr/>
            </a:pPr>
            <a:r>
              <a:rPr lang="es-ES" smtClean="0"/>
              <a:t>6.1.2.1 – Enlaces troncales de VLAN</a:t>
            </a:r>
            <a:endParaRPr lang="es-ES" dirty="0"/>
          </a:p>
          <a:p>
            <a:pPr>
              <a:lnSpc>
                <a:spcPct val="80000"/>
              </a:lnSpc>
              <a:buFontTx/>
              <a:buNone/>
            </a:pP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57</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6.1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6.1.2 – Redes VLAN en un entorno conmutado múltiple</a:t>
            </a:r>
            <a:endParaRPr lang="es-ES" dirty="0"/>
          </a:p>
          <a:p>
            <a:pPr marL="110605" indent="-110605" defTabSz="1001675" eaLnBrk="0" fontAlgn="base" hangingPunct="0">
              <a:lnSpc>
                <a:spcPct val="80000"/>
              </a:lnSpc>
              <a:spcBef>
                <a:spcPct val="50000"/>
              </a:spcBef>
              <a:spcAft>
                <a:spcPct val="0"/>
              </a:spcAft>
              <a:buSzPct val="100000"/>
              <a:defRPr/>
            </a:pPr>
            <a:r>
              <a:rPr lang="es-ES" smtClean="0"/>
              <a:t>6.1.2.1 – Definiciones de una red VLAN (continuación)</a:t>
            </a:r>
            <a:endParaRPr lang="es-ES" dirty="0"/>
          </a:p>
          <a:p>
            <a:pPr>
              <a:lnSpc>
                <a:spcPct val="80000"/>
              </a:lnSpc>
              <a:buFontTx/>
              <a:buNone/>
            </a:pP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58</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6.1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6.1.2 – Redes VLAN en un entorno conmutado múltiple</a:t>
            </a:r>
            <a:endParaRPr lang="es-ES" dirty="0"/>
          </a:p>
          <a:p>
            <a:pPr>
              <a:lnSpc>
                <a:spcPct val="80000"/>
              </a:lnSpc>
              <a:buFontTx/>
              <a:buNone/>
            </a:pPr>
            <a:r>
              <a:rPr lang="es-ES" dirty="0" smtClean="0"/>
              <a:t>6.1.2.2 – Control de dominios de difusión con redes VLAN</a:t>
            </a: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59</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6.1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6.1.2 – Redes VLAN en un entorno conmutado múltiple</a:t>
            </a:r>
            <a:endParaRPr lang="es-ES" dirty="0"/>
          </a:p>
          <a:p>
            <a:pPr>
              <a:lnSpc>
                <a:spcPct val="80000"/>
              </a:lnSpc>
              <a:buFontTx/>
              <a:buNone/>
            </a:pPr>
            <a:r>
              <a:rPr lang="es-ES" dirty="0" smtClean="0"/>
              <a:t>6.1.2.2 – Control de dominios de difusión con redes VLAN (continuación)</a:t>
            </a: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60</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6.1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6.1.2 – Redes VLAN en un entorno conmutado múltiple</a:t>
            </a:r>
            <a:endParaRPr lang="es-ES" dirty="0"/>
          </a:p>
          <a:p>
            <a:pPr>
              <a:lnSpc>
                <a:spcPct val="80000"/>
              </a:lnSpc>
              <a:buFontTx/>
              <a:buNone/>
            </a:pPr>
            <a:r>
              <a:rPr lang="es-ES" dirty="0" smtClean="0"/>
              <a:t>6.1.2.6 – </a:t>
            </a:r>
            <a:r>
              <a:rPr lang="es-ES" dirty="0">
                <a:latin typeface="Arial" charset="0"/>
              </a:rPr>
              <a:t>Actividad: Predecir el comportamiento del switch</a:t>
            </a: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61</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6.1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6.1.2 – Redes VLAN en un entorno conmutado múltiple</a:t>
            </a:r>
            <a:endParaRPr lang="es-ES" dirty="0"/>
          </a:p>
          <a:p>
            <a:pPr>
              <a:lnSpc>
                <a:spcPct val="80000"/>
              </a:lnSpc>
            </a:pPr>
            <a:r>
              <a:rPr lang="es-ES" dirty="0" smtClean="0"/>
              <a:t>6.1.2.3 – Etiquetado de tramas de Ethernet para la identificación de redes VLAN</a:t>
            </a: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62</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6.1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6.1.2 – Redes VLAN en un entorno conmutado múltiple</a:t>
            </a:r>
            <a:endParaRPr lang="es-ES" dirty="0"/>
          </a:p>
          <a:p>
            <a:pPr defTabSz="1001675" eaLnBrk="0" fontAlgn="base" hangingPunct="0">
              <a:lnSpc>
                <a:spcPct val="80000"/>
              </a:lnSpc>
              <a:spcBef>
                <a:spcPct val="50000"/>
              </a:spcBef>
              <a:spcAft>
                <a:spcPct val="0"/>
              </a:spcAft>
              <a:buSzPct val="100000"/>
              <a:defRPr/>
            </a:pPr>
            <a:r>
              <a:rPr lang="es-ES" dirty="0" smtClean="0"/>
              <a:t>6.1.2.3 – Etiquetado de tramas de Ethernet para la identificación de redes VLAN (continuación)</a:t>
            </a:r>
            <a:endParaRPr lang="es-ES" dirty="0"/>
          </a:p>
          <a:p>
            <a:pPr>
              <a:lnSpc>
                <a:spcPct val="80000"/>
              </a:lnSpc>
              <a:buFontTx/>
              <a:buNone/>
            </a:pP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6</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4.1 – Diseño de una red 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4.1.2 – Redes conmutadas</a:t>
            </a:r>
          </a:p>
          <a:p>
            <a:pPr marL="110605" indent="-110605" defTabSz="1001675" eaLnBrk="0" fontAlgn="base" hangingPunct="0">
              <a:lnSpc>
                <a:spcPct val="80000"/>
              </a:lnSpc>
              <a:spcBef>
                <a:spcPct val="50000"/>
              </a:spcBef>
              <a:spcAft>
                <a:spcPct val="0"/>
              </a:spcAft>
              <a:buSzPct val="100000"/>
              <a:defRPr/>
            </a:pPr>
            <a:r>
              <a:rPr lang="es-ES" baseline="0" dirty="0">
                <a:latin typeface="Arial" charset="0"/>
              </a:rPr>
              <a:t>4.1.2.2 – Factores de forma</a:t>
            </a:r>
            <a:endParaRPr lang="es-ES" dirty="0"/>
          </a:p>
          <a:p>
            <a:pPr>
              <a:lnSpc>
                <a:spcPct val="80000"/>
              </a:lnSpc>
              <a:buFontTx/>
              <a:buNone/>
            </a:pPr>
            <a:endParaRPr lang="es-ES" dirty="0"/>
          </a:p>
        </p:txBody>
      </p:sp>
    </p:spTree>
    <p:extLst>
      <p:ext uri="{BB962C8B-B14F-4D97-AF65-F5344CB8AC3E}">
        <p14:creationId xmlns:p14="http://schemas.microsoft.com/office/powerpoint/2010/main" val="189984939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63</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6.1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6.1.2 – Redes VLAN en un entorno conmutado múltiple</a:t>
            </a:r>
            <a:endParaRPr lang="es-ES" dirty="0"/>
          </a:p>
          <a:p>
            <a:pPr>
              <a:lnSpc>
                <a:spcPct val="80000"/>
              </a:lnSpc>
              <a:buFontTx/>
              <a:buNone/>
            </a:pPr>
            <a:r>
              <a:rPr lang="es-ES" dirty="0" smtClean="0"/>
              <a:t>6.1.2.4 – </a:t>
            </a:r>
            <a:r>
              <a:rPr lang="es-ES" dirty="0">
                <a:latin typeface="Arial" charset="0"/>
              </a:rPr>
              <a:t>Redes VLAN nativas y etiquetado 802.1Q</a:t>
            </a:r>
            <a:endParaRPr lang="es-ES" dirty="0"/>
          </a:p>
        </p:txBody>
      </p:sp>
    </p:spTree>
    <p:extLst>
      <p:ext uri="{BB962C8B-B14F-4D97-AF65-F5344CB8AC3E}">
        <p14:creationId xmlns:p14="http://schemas.microsoft.com/office/powerpoint/2010/main" val="150444829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64</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6.2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6.2.1 – Asignación de redes VLAN</a:t>
            </a:r>
            <a:endParaRPr lang="es-ES" dirty="0"/>
          </a:p>
          <a:p>
            <a:pPr>
              <a:lnSpc>
                <a:spcPct val="80000"/>
              </a:lnSpc>
              <a:buFontTx/>
              <a:buNone/>
            </a:pPr>
            <a:r>
              <a:rPr lang="es-ES" dirty="0" smtClean="0">
                <a:latin typeface="Arial" charset="0"/>
              </a:rPr>
              <a:t>6.2.1.1 – </a:t>
            </a:r>
            <a:r>
              <a:rPr lang="es-ES" dirty="0">
                <a:latin typeface="Arial" charset="0"/>
              </a:rPr>
              <a:t>Rangos de VLAN en switches Catalyst</a:t>
            </a: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65</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6.2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6.2.1 – Asignación de redes VLAN</a:t>
            </a:r>
            <a:endParaRPr lang="es-ES" dirty="0"/>
          </a:p>
          <a:p>
            <a:pPr marL="110605" indent="-110605" defTabSz="1001675" eaLnBrk="0" fontAlgn="base" hangingPunct="0">
              <a:lnSpc>
                <a:spcPct val="80000"/>
              </a:lnSpc>
              <a:spcBef>
                <a:spcPct val="50000"/>
              </a:spcBef>
              <a:spcAft>
                <a:spcPct val="0"/>
              </a:spcAft>
              <a:buSzPct val="100000"/>
              <a:defRPr/>
            </a:pPr>
            <a:r>
              <a:rPr lang="es-ES" dirty="0" smtClean="0">
                <a:latin typeface="Arial" charset="0"/>
              </a:rPr>
              <a:t>6.2.1.1 – </a:t>
            </a:r>
            <a:r>
              <a:rPr lang="es-ES" dirty="0">
                <a:latin typeface="Arial" charset="0"/>
              </a:rPr>
              <a:t>Rangos de VLAN en switches Catalyst</a:t>
            </a:r>
            <a:endParaRPr lang="es-ES" dirty="0"/>
          </a:p>
          <a:p>
            <a:pPr>
              <a:lnSpc>
                <a:spcPct val="80000"/>
              </a:lnSpc>
              <a:buFontTx/>
              <a:buNone/>
            </a:pP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66</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6.2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6.2.1 – Asignación de redes VLAN</a:t>
            </a:r>
            <a:endParaRPr lang="es-ES" dirty="0"/>
          </a:p>
          <a:p>
            <a:pPr marL="110605" indent="-110605" defTabSz="1001675" eaLnBrk="0" fontAlgn="base" hangingPunct="0">
              <a:lnSpc>
                <a:spcPct val="80000"/>
              </a:lnSpc>
              <a:spcBef>
                <a:spcPct val="50000"/>
              </a:spcBef>
              <a:spcAft>
                <a:spcPct val="0"/>
              </a:spcAft>
              <a:buSzPct val="100000"/>
              <a:defRPr/>
            </a:pPr>
            <a:r>
              <a:rPr lang="es-ES" dirty="0">
                <a:latin typeface="Arial" charset="0"/>
              </a:rPr>
              <a:t>6.2.1.2 – Creación de una red VLAN</a:t>
            </a: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67</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6.2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6.2.1 – Asignación de redes VLAN</a:t>
            </a:r>
            <a:endParaRPr lang="es-ES" dirty="0"/>
          </a:p>
          <a:p>
            <a:pPr>
              <a:lnSpc>
                <a:spcPct val="80000"/>
              </a:lnSpc>
              <a:buFontTx/>
              <a:buNone/>
            </a:pPr>
            <a:r>
              <a:rPr lang="es-ES" dirty="0">
                <a:latin typeface="Arial" charset="0"/>
              </a:rPr>
              <a:t>6.2.1.3 – Asignación de puertos a redes VLAN </a:t>
            </a: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68</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6.2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6.2.1 – Asignación de redes VLAN</a:t>
            </a:r>
            <a:endParaRPr lang="es-ES" dirty="0"/>
          </a:p>
          <a:p>
            <a:pPr>
              <a:lnSpc>
                <a:spcPct val="80000"/>
              </a:lnSpc>
              <a:buFontTx/>
              <a:buNone/>
            </a:pPr>
            <a:r>
              <a:rPr lang="es-ES" dirty="0" smtClean="0">
                <a:latin typeface="Arial" charset="0"/>
              </a:rPr>
              <a:t>6.2.1.4 – </a:t>
            </a:r>
            <a:r>
              <a:rPr lang="es-ES" dirty="0">
                <a:latin typeface="Arial" charset="0"/>
              </a:rPr>
              <a:t>Cambio de pertenencia de puertos de una red VLAN</a:t>
            </a: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69</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6.2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6.2.1 – Asignación de redes VLAN</a:t>
            </a:r>
            <a:endParaRPr lang="es-ES" dirty="0"/>
          </a:p>
          <a:p>
            <a:pPr>
              <a:lnSpc>
                <a:spcPct val="80000"/>
              </a:lnSpc>
              <a:buFontTx/>
              <a:buNone/>
            </a:pPr>
            <a:r>
              <a:rPr lang="es-ES" dirty="0">
                <a:latin typeface="Arial" charset="0"/>
              </a:rPr>
              <a:t>6.2.1.5 – Eliminación de redes VLAN</a:t>
            </a: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70</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6.2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6.2.1 – Asignación de redes VLAN</a:t>
            </a:r>
            <a:endParaRPr lang="es-ES" dirty="0"/>
          </a:p>
          <a:p>
            <a:pPr>
              <a:lnSpc>
                <a:spcPct val="80000"/>
              </a:lnSpc>
              <a:buFontTx/>
              <a:buNone/>
            </a:pPr>
            <a:r>
              <a:rPr lang="es-ES" dirty="0" smtClean="0">
                <a:latin typeface="Arial" charset="0"/>
              </a:rPr>
              <a:t>6.2.1.6 – </a:t>
            </a:r>
            <a:r>
              <a:rPr lang="es-ES" dirty="0">
                <a:latin typeface="Arial" charset="0"/>
              </a:rPr>
              <a:t>Verificar la información de una red VLAN</a:t>
            </a: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71</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6.2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6.2.1 – Asignación de redes VLAN</a:t>
            </a:r>
            <a:endParaRPr lang="es-ES" dirty="0"/>
          </a:p>
          <a:p>
            <a:pPr marL="110605" indent="-110605" defTabSz="1001675" eaLnBrk="0" fontAlgn="base" hangingPunct="0">
              <a:lnSpc>
                <a:spcPct val="80000"/>
              </a:lnSpc>
              <a:spcBef>
                <a:spcPct val="50000"/>
              </a:spcBef>
              <a:spcAft>
                <a:spcPct val="0"/>
              </a:spcAft>
              <a:buSzPct val="100000"/>
              <a:defRPr/>
            </a:pPr>
            <a:r>
              <a:rPr lang="es-ES" dirty="0" smtClean="0">
                <a:latin typeface="Arial" charset="0"/>
              </a:rPr>
              <a:t>6.2.1.6 – </a:t>
            </a:r>
            <a:r>
              <a:rPr lang="es-ES" dirty="0">
                <a:latin typeface="Arial" charset="0"/>
              </a:rPr>
              <a:t>Verificar la información de una red VLAN</a:t>
            </a:r>
            <a:endParaRPr lang="es-ES" dirty="0"/>
          </a:p>
          <a:p>
            <a:pPr>
              <a:lnSpc>
                <a:spcPct val="80000"/>
              </a:lnSpc>
              <a:buFontTx/>
              <a:buNone/>
            </a:pP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72</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6.2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6.2.2 – Enlaces troncales de VLAN</a:t>
            </a:r>
            <a:endParaRPr lang="es-ES" dirty="0"/>
          </a:p>
          <a:p>
            <a:pPr marL="110605" indent="-110605" defTabSz="1001675" eaLnBrk="0" fontAlgn="base" hangingPunct="0">
              <a:lnSpc>
                <a:spcPct val="80000"/>
              </a:lnSpc>
              <a:spcBef>
                <a:spcPct val="50000"/>
              </a:spcBef>
              <a:spcAft>
                <a:spcPct val="0"/>
              </a:spcAft>
              <a:buSzPct val="100000"/>
              <a:defRPr/>
            </a:pPr>
            <a:r>
              <a:rPr lang="es-ES" dirty="0" smtClean="0">
                <a:latin typeface="Arial" charset="0"/>
              </a:rPr>
              <a:t>6.2.2.1 – </a:t>
            </a:r>
            <a:r>
              <a:rPr lang="es-ES" dirty="0">
                <a:latin typeface="Arial" charset="0"/>
              </a:rPr>
              <a:t>Configurar enlaces troncales IEEE 802.1q (continuación)</a:t>
            </a:r>
            <a:endParaRPr lang="es-ES" dirty="0"/>
          </a:p>
          <a:p>
            <a:pPr>
              <a:lnSpc>
                <a:spcPct val="80000"/>
              </a:lnSpc>
              <a:buFontTx/>
              <a:buNone/>
            </a:pP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7</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4.1 – Diseño de una red 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4.1.2 – Redes conmutadas</a:t>
            </a:r>
          </a:p>
          <a:p>
            <a:pPr marL="110605" indent="-110605" defTabSz="1001675" eaLnBrk="0" fontAlgn="base" hangingPunct="0">
              <a:lnSpc>
                <a:spcPct val="80000"/>
              </a:lnSpc>
              <a:spcBef>
                <a:spcPct val="50000"/>
              </a:spcBef>
              <a:spcAft>
                <a:spcPct val="0"/>
              </a:spcAft>
              <a:buSzPct val="100000"/>
              <a:defRPr/>
            </a:pPr>
            <a:r>
              <a:rPr lang="es-ES" baseline="0" dirty="0">
                <a:latin typeface="Arial" charset="0"/>
              </a:rPr>
              <a:t>4.1.2.2 – Factores de forma</a:t>
            </a:r>
            <a:endParaRPr lang="es-ES" dirty="0"/>
          </a:p>
          <a:p>
            <a:pPr>
              <a:lnSpc>
                <a:spcPct val="80000"/>
              </a:lnSpc>
              <a:buFontTx/>
              <a:buNone/>
            </a:pPr>
            <a:endParaRPr lang="es-ES" dirty="0"/>
          </a:p>
        </p:txBody>
      </p:sp>
    </p:spTree>
    <p:extLst>
      <p:ext uri="{BB962C8B-B14F-4D97-AF65-F5344CB8AC3E}">
        <p14:creationId xmlns:p14="http://schemas.microsoft.com/office/powerpoint/2010/main" val="189984939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73</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6.2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6.2.2 – Enlaces troncales de VLAN</a:t>
            </a:r>
            <a:endParaRPr lang="es-ES" dirty="0"/>
          </a:p>
          <a:p>
            <a:pPr defTabSz="1001675" eaLnBrk="0" fontAlgn="base" hangingPunct="0">
              <a:lnSpc>
                <a:spcPct val="80000"/>
              </a:lnSpc>
              <a:spcBef>
                <a:spcPct val="50000"/>
              </a:spcBef>
              <a:spcAft>
                <a:spcPct val="0"/>
              </a:spcAft>
              <a:buSzPct val="100000"/>
              <a:defRPr/>
            </a:pPr>
            <a:r>
              <a:rPr lang="es-ES" dirty="0" smtClean="0">
                <a:latin typeface="Arial" charset="0"/>
              </a:rPr>
              <a:t>6.2.2.2 – </a:t>
            </a:r>
            <a:r>
              <a:rPr lang="es-ES" dirty="0">
                <a:latin typeface="Arial" charset="0"/>
              </a:rPr>
              <a:t>Restablecer el enlace troncal al estado predeterminado (continuación)</a:t>
            </a:r>
            <a:endParaRPr lang="es-ES" dirty="0"/>
          </a:p>
          <a:p>
            <a:pPr>
              <a:lnSpc>
                <a:spcPct val="80000"/>
              </a:lnSpc>
              <a:buFontTx/>
              <a:buNone/>
            </a:pP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74</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6.2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6.2.2 – Enlace troncal de VLAN</a:t>
            </a:r>
            <a:endParaRPr lang="es-ES" dirty="0"/>
          </a:p>
          <a:p>
            <a:pPr>
              <a:lnSpc>
                <a:spcPct val="80000"/>
              </a:lnSpc>
              <a:buFontTx/>
              <a:buNone/>
            </a:pPr>
            <a:r>
              <a:rPr lang="es-ES" dirty="0" smtClean="0"/>
              <a:t>6.2.2.3 – Verificar la configuración de un enlace troncal</a:t>
            </a: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75</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6.2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6.2.3 – Solucionar problemas en redes VLAN y en enlaces troncales</a:t>
            </a:r>
            <a:endParaRPr lang="es-ES" dirty="0"/>
          </a:p>
          <a:p>
            <a:pPr>
              <a:lnSpc>
                <a:spcPct val="80000"/>
              </a:lnSpc>
              <a:buFontTx/>
              <a:buNone/>
            </a:pPr>
            <a:r>
              <a:rPr lang="es-ES" dirty="0" smtClean="0">
                <a:latin typeface="Arial" charset="0"/>
              </a:rPr>
              <a:t>6.2.3.1 – </a:t>
            </a:r>
            <a:r>
              <a:rPr lang="es-ES" dirty="0">
                <a:latin typeface="Arial" charset="0"/>
              </a:rPr>
              <a:t>Problemas en la asignación de direcciones IP con redes VLAN</a:t>
            </a: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76</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6.2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6.2.3 – Solucionar problemas en redes VLAN y en enlaces troncales</a:t>
            </a:r>
            <a:endParaRPr lang="es-ES" dirty="0"/>
          </a:p>
          <a:p>
            <a:pPr marL="110605" indent="-110605" defTabSz="1001675" eaLnBrk="0" fontAlgn="base" hangingPunct="0">
              <a:lnSpc>
                <a:spcPct val="80000"/>
              </a:lnSpc>
              <a:spcBef>
                <a:spcPct val="50000"/>
              </a:spcBef>
              <a:spcAft>
                <a:spcPct val="0"/>
              </a:spcAft>
              <a:buSzPct val="100000"/>
              <a:defRPr/>
            </a:pPr>
            <a:r>
              <a:rPr lang="es-ES" dirty="0" smtClean="0">
                <a:latin typeface="Arial" charset="0"/>
              </a:rPr>
              <a:t>6.2.3.2 – </a:t>
            </a:r>
            <a:r>
              <a:rPr lang="es-ES" dirty="0" smtClean="0"/>
              <a:t>Redes VLAN faltantes (continuación)</a:t>
            </a:r>
            <a:endParaRPr lang="es-ES" dirty="0"/>
          </a:p>
          <a:p>
            <a:pPr>
              <a:lnSpc>
                <a:spcPct val="80000"/>
              </a:lnSpc>
              <a:buFontTx/>
              <a:buNone/>
            </a:pP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77</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6.2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6.2.3 – Solucionar problemas en redes VLAN y en enlaces troncales</a:t>
            </a:r>
            <a:endParaRPr lang="es-ES" dirty="0"/>
          </a:p>
          <a:p>
            <a:pPr>
              <a:lnSpc>
                <a:spcPct val="80000"/>
              </a:lnSpc>
              <a:buFontTx/>
              <a:buNone/>
            </a:pPr>
            <a:r>
              <a:rPr lang="es-ES" dirty="0" smtClean="0">
                <a:latin typeface="Arial" charset="0"/>
              </a:rPr>
              <a:t>6.2.3.4 – </a:t>
            </a:r>
            <a:r>
              <a:rPr lang="es-ES" dirty="0">
                <a:latin typeface="Arial" charset="0"/>
              </a:rPr>
              <a:t>Problemas comunes con los enlaces troncales</a:t>
            </a: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78</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6.2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6.2.3 – Solucionar problemas en redes VLAN y en enlaces troncales</a:t>
            </a:r>
            <a:endParaRPr lang="es-ES" dirty="0"/>
          </a:p>
          <a:p>
            <a:pPr>
              <a:lnSpc>
                <a:spcPct val="80000"/>
              </a:lnSpc>
              <a:buFontTx/>
              <a:buNone/>
            </a:pPr>
            <a:r>
              <a:rPr lang="es-ES" dirty="0" smtClean="0">
                <a:latin typeface="Arial" charset="0"/>
              </a:rPr>
              <a:t>6.2.3.5 –</a:t>
            </a:r>
            <a:r>
              <a:rPr lang="es-ES" dirty="0" smtClean="0"/>
              <a:t> Modo de puerto incorrecto</a:t>
            </a: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79</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6.2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6.2.3 – Solucionar problemas en redes VLAN y en enlaces troncales</a:t>
            </a:r>
            <a:endParaRPr lang="es-ES" dirty="0"/>
          </a:p>
          <a:p>
            <a:pPr>
              <a:lnSpc>
                <a:spcPct val="80000"/>
              </a:lnSpc>
              <a:buFontTx/>
              <a:buNone/>
            </a:pPr>
            <a:r>
              <a:rPr lang="es-ES" dirty="0" smtClean="0">
                <a:latin typeface="Arial" charset="0"/>
              </a:rPr>
              <a:t>6.2.3.6 –</a:t>
            </a:r>
            <a:r>
              <a:rPr lang="es-ES" dirty="0" smtClean="0"/>
              <a:t> Lista de redes VLAN incorrectas</a:t>
            </a: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80</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6.2 – Segmentación de una red VLAN</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6.2.3 – Solucionar problemas en redes VLAN y en enlaces troncales</a:t>
            </a:r>
            <a:endParaRPr lang="es-ES" dirty="0"/>
          </a:p>
          <a:p>
            <a:pPr marL="110605" indent="-110605" defTabSz="1001675" eaLnBrk="0" fontAlgn="base" hangingPunct="0">
              <a:lnSpc>
                <a:spcPct val="80000"/>
              </a:lnSpc>
              <a:spcBef>
                <a:spcPct val="50000"/>
              </a:spcBef>
              <a:spcAft>
                <a:spcPct val="0"/>
              </a:spcAft>
              <a:buSzPct val="100000"/>
              <a:defRPr/>
            </a:pPr>
            <a:r>
              <a:rPr lang="es-ES" dirty="0" smtClean="0">
                <a:latin typeface="Arial" charset="0"/>
              </a:rPr>
              <a:t>6.2.3.6 –</a:t>
            </a:r>
            <a:r>
              <a:rPr lang="es-ES" dirty="0" smtClean="0"/>
              <a:t> Lista de redes VLAN incorrectas (continuación)</a:t>
            </a:r>
            <a:endParaRPr lang="es-ES" dirty="0"/>
          </a:p>
          <a:p>
            <a:pPr>
              <a:lnSpc>
                <a:spcPct val="80000"/>
              </a:lnSpc>
              <a:buFontTx/>
              <a:buNone/>
            </a:pPr>
            <a:endParaRPr lang="es-ES" dirty="0"/>
          </a:p>
        </p:txBody>
      </p:sp>
    </p:spTree>
    <p:extLst>
      <p:ext uri="{BB962C8B-B14F-4D97-AF65-F5344CB8AC3E}">
        <p14:creationId xmlns:p14="http://schemas.microsoft.com/office/powerpoint/2010/main" val="327223657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81</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6.3 – </a:t>
            </a:r>
            <a:r>
              <a:rPr lang="es-ES" dirty="0" err="1" smtClean="0"/>
              <a:t>Routing</a:t>
            </a:r>
            <a:r>
              <a:rPr lang="es-ES" dirty="0" smtClean="0"/>
              <a:t> entre redes VLAN con </a:t>
            </a:r>
            <a:r>
              <a:rPr lang="es-ES" dirty="0" err="1" smtClean="0"/>
              <a:t>routers</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6.3.1 – Funcionamiento del routing entre redes VLAN</a:t>
            </a:r>
            <a:endParaRPr lang="es-ES" dirty="0"/>
          </a:p>
          <a:p>
            <a:pPr>
              <a:lnSpc>
                <a:spcPct val="80000"/>
              </a:lnSpc>
              <a:buFontTx/>
              <a:buNone/>
            </a:pPr>
            <a:r>
              <a:rPr lang="es-ES" dirty="0" smtClean="0">
                <a:latin typeface="Arial" charset="0"/>
              </a:rPr>
              <a:t>6.3.1.1 – </a:t>
            </a:r>
            <a:r>
              <a:rPr lang="es-ES" dirty="0">
                <a:latin typeface="Arial" charset="0"/>
              </a:rPr>
              <a:t>¿Qué es el routing entre redes VLAN?</a:t>
            </a:r>
            <a:endParaRPr lang="es-ES" dirty="0"/>
          </a:p>
        </p:txBody>
      </p:sp>
    </p:spTree>
    <p:extLst>
      <p:ext uri="{BB962C8B-B14F-4D97-AF65-F5344CB8AC3E}">
        <p14:creationId xmlns:p14="http://schemas.microsoft.com/office/powerpoint/2010/main" val="1168085722"/>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82</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6.3 – </a:t>
            </a:r>
            <a:r>
              <a:rPr lang="es-ES" dirty="0" err="1" smtClean="0"/>
              <a:t>Routing</a:t>
            </a:r>
            <a:r>
              <a:rPr lang="es-ES" dirty="0" smtClean="0"/>
              <a:t> entre redes VLAN con </a:t>
            </a:r>
            <a:r>
              <a:rPr lang="es-ES" dirty="0" err="1" smtClean="0"/>
              <a:t>routers</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6.3.1 – Funcionamiento del routing entre redes VLAN</a:t>
            </a:r>
            <a:endParaRPr lang="es-ES" dirty="0"/>
          </a:p>
          <a:p>
            <a:pPr>
              <a:lnSpc>
                <a:spcPct val="80000"/>
              </a:lnSpc>
              <a:buFontTx/>
              <a:buNone/>
            </a:pPr>
            <a:r>
              <a:rPr lang="es-ES" dirty="0" smtClean="0">
                <a:latin typeface="Arial" charset="0"/>
              </a:rPr>
              <a:t>6.3.1.3 – </a:t>
            </a:r>
            <a:r>
              <a:rPr lang="es-ES" dirty="0">
                <a:latin typeface="Arial" charset="0"/>
              </a:rPr>
              <a:t>Routing entre redes VLAN con router-on-a-stick</a:t>
            </a:r>
            <a:endParaRPr lang="es-ES" dirty="0"/>
          </a:p>
        </p:txBody>
      </p:sp>
    </p:spTree>
    <p:extLst>
      <p:ext uri="{BB962C8B-B14F-4D97-AF65-F5344CB8AC3E}">
        <p14:creationId xmlns:p14="http://schemas.microsoft.com/office/powerpoint/2010/main" val="11680857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8</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4.2 – El entorno conmutado</a:t>
            </a:r>
            <a:endParaRPr lang="es-ES" dirty="0">
              <a:latin typeface="Arial" charset="0"/>
              <a:ea typeface="ＭＳ Ｐゴシック" charset="0"/>
            </a:endParaRPr>
          </a:p>
          <a:p>
            <a:pPr>
              <a:lnSpc>
                <a:spcPct val="80000"/>
              </a:lnSpc>
              <a:buFontTx/>
              <a:buNone/>
            </a:pPr>
            <a:r>
              <a:rPr lang="es-ES" dirty="0">
                <a:latin typeface="Arial" charset="0"/>
              </a:rPr>
              <a:t>4.2.1 – Reenvío de tramas</a:t>
            </a:r>
          </a:p>
          <a:p>
            <a:pPr>
              <a:lnSpc>
                <a:spcPct val="80000"/>
              </a:lnSpc>
              <a:buFontTx/>
              <a:buNone/>
            </a:pPr>
            <a:r>
              <a:rPr lang="es-ES" dirty="0">
                <a:latin typeface="Arial" charset="0"/>
              </a:rPr>
              <a:t>4.2.1.1 </a:t>
            </a:r>
            <a:r>
              <a:rPr lang="es-ES" dirty="0"/>
              <a:t>–</a:t>
            </a:r>
            <a:r>
              <a:rPr lang="es-ES" dirty="0" smtClean="0">
                <a:latin typeface="Arial" charset="0"/>
              </a:rPr>
              <a:t> </a:t>
            </a:r>
            <a:r>
              <a:rPr lang="es-ES" dirty="0"/>
              <a:t>Switching como un concepto general en redes y telecomunicaciones</a:t>
            </a:r>
          </a:p>
          <a:p>
            <a:pPr>
              <a:lnSpc>
                <a:spcPct val="80000"/>
              </a:lnSpc>
              <a:buFontTx/>
              <a:buNone/>
            </a:pPr>
            <a:endParaRPr lang="es-ES" dirty="0"/>
          </a:p>
        </p:txBody>
      </p:sp>
    </p:spTree>
    <p:extLst>
      <p:ext uri="{BB962C8B-B14F-4D97-AF65-F5344CB8AC3E}">
        <p14:creationId xmlns:p14="http://schemas.microsoft.com/office/powerpoint/2010/main" val="1899849396"/>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83</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6.3 – </a:t>
            </a:r>
            <a:r>
              <a:rPr lang="es-ES" dirty="0" err="1" smtClean="0"/>
              <a:t>Routing</a:t>
            </a:r>
            <a:r>
              <a:rPr lang="es-ES" dirty="0" smtClean="0"/>
              <a:t> entre redes VLAN con </a:t>
            </a:r>
            <a:r>
              <a:rPr lang="es-ES" dirty="0" err="1" smtClean="0"/>
              <a:t>routers</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6.3.1 – Funcionamiento del routing entre redes VLAN</a:t>
            </a:r>
            <a:endParaRPr lang="es-ES" dirty="0"/>
          </a:p>
          <a:p>
            <a:pPr marL="110605" indent="-110605" defTabSz="1001675" eaLnBrk="0" fontAlgn="base" hangingPunct="0">
              <a:lnSpc>
                <a:spcPct val="80000"/>
              </a:lnSpc>
              <a:spcBef>
                <a:spcPct val="50000"/>
              </a:spcBef>
              <a:spcAft>
                <a:spcPct val="0"/>
              </a:spcAft>
              <a:buSzPct val="100000"/>
              <a:defRPr/>
            </a:pPr>
            <a:r>
              <a:rPr lang="es-ES" dirty="0" smtClean="0">
                <a:latin typeface="Arial" charset="0"/>
              </a:rPr>
              <a:t>6.3.1.3 – </a:t>
            </a:r>
            <a:r>
              <a:rPr lang="es-ES" dirty="0">
                <a:latin typeface="Arial" charset="0"/>
              </a:rPr>
              <a:t>Routing entre redes VLAN con router-on-a-stick (continuación)</a:t>
            </a:r>
            <a:endParaRPr lang="es-ES" dirty="0"/>
          </a:p>
          <a:p>
            <a:pPr>
              <a:lnSpc>
                <a:spcPct val="80000"/>
              </a:lnSpc>
              <a:buFontTx/>
              <a:buNone/>
            </a:pPr>
            <a:endParaRPr lang="es-ES" dirty="0"/>
          </a:p>
        </p:txBody>
      </p:sp>
    </p:spTree>
    <p:extLst>
      <p:ext uri="{BB962C8B-B14F-4D97-AF65-F5344CB8AC3E}">
        <p14:creationId xmlns:p14="http://schemas.microsoft.com/office/powerpoint/2010/main" val="1168085722"/>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84</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6.3 – </a:t>
            </a:r>
            <a:r>
              <a:rPr lang="es-ES" dirty="0" err="1" smtClean="0"/>
              <a:t>Routing</a:t>
            </a:r>
            <a:r>
              <a:rPr lang="es-ES" dirty="0" smtClean="0"/>
              <a:t> entre redes VLAN con </a:t>
            </a:r>
            <a:r>
              <a:rPr lang="es-ES" dirty="0" err="1" smtClean="0"/>
              <a:t>routers</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6.3.3 – Configurar el routing entre redes VLAN con router-on-a-stick</a:t>
            </a:r>
          </a:p>
          <a:p>
            <a:pPr>
              <a:lnSpc>
                <a:spcPct val="80000"/>
              </a:lnSpc>
              <a:buFontTx/>
              <a:buNone/>
            </a:pPr>
            <a:r>
              <a:rPr lang="es-ES" dirty="0" smtClean="0"/>
              <a:t>6.3.3.2 – Configurar </a:t>
            </a:r>
            <a:r>
              <a:rPr lang="es-ES" dirty="0" err="1" smtClean="0"/>
              <a:t>router</a:t>
            </a:r>
            <a:r>
              <a:rPr lang="es-ES" dirty="0" smtClean="0"/>
              <a:t>-</a:t>
            </a:r>
            <a:r>
              <a:rPr lang="es-ES" dirty="0" err="1" smtClean="0"/>
              <a:t>on</a:t>
            </a:r>
            <a:r>
              <a:rPr lang="es-ES" dirty="0" smtClean="0"/>
              <a:t>-a </a:t>
            </a:r>
            <a:r>
              <a:rPr lang="es-ES" dirty="0" err="1" smtClean="0"/>
              <a:t>stick</a:t>
            </a:r>
            <a:r>
              <a:rPr lang="es-ES" dirty="0" smtClean="0"/>
              <a:t>: Configuración del </a:t>
            </a:r>
            <a:r>
              <a:rPr lang="es-ES" dirty="0" err="1" smtClean="0"/>
              <a:t>switch</a:t>
            </a:r>
            <a:endParaRPr lang="es-ES" dirty="0"/>
          </a:p>
        </p:txBody>
      </p:sp>
    </p:spTree>
    <p:extLst>
      <p:ext uri="{BB962C8B-B14F-4D97-AF65-F5344CB8AC3E}">
        <p14:creationId xmlns:p14="http://schemas.microsoft.com/office/powerpoint/2010/main" val="1168085722"/>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85</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6.3 – </a:t>
            </a:r>
            <a:r>
              <a:rPr lang="es-ES" dirty="0" err="1" smtClean="0"/>
              <a:t>Routing</a:t>
            </a:r>
            <a:r>
              <a:rPr lang="es-ES" dirty="0" smtClean="0"/>
              <a:t> entre redes VLAN con </a:t>
            </a:r>
            <a:r>
              <a:rPr lang="es-ES" dirty="0" err="1" smtClean="0"/>
              <a:t>routers</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6.3.3 – Configurar el routing entre redes VLAN con router-on-a-stick</a:t>
            </a:r>
          </a:p>
          <a:p>
            <a:pPr>
              <a:lnSpc>
                <a:spcPct val="80000"/>
              </a:lnSpc>
              <a:buFontTx/>
              <a:buNone/>
            </a:pPr>
            <a:r>
              <a:rPr lang="es-ES" dirty="0" smtClean="0">
                <a:latin typeface="Arial" charset="0"/>
              </a:rPr>
              <a:t>6.3.3.4 – </a:t>
            </a:r>
            <a:r>
              <a:rPr lang="es-ES" dirty="0">
                <a:latin typeface="Arial" charset="0"/>
              </a:rPr>
              <a:t>Configurar router-on-a stick: Verificación de las subinterfaces</a:t>
            </a:r>
            <a:endParaRPr lang="es-ES" dirty="0"/>
          </a:p>
        </p:txBody>
      </p:sp>
    </p:spTree>
    <p:extLst>
      <p:ext uri="{BB962C8B-B14F-4D97-AF65-F5344CB8AC3E}">
        <p14:creationId xmlns:p14="http://schemas.microsoft.com/office/powerpoint/2010/main" val="1168085722"/>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86</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6.3 – </a:t>
            </a:r>
            <a:r>
              <a:rPr lang="es-ES" dirty="0" err="1" smtClean="0"/>
              <a:t>Routing</a:t>
            </a:r>
            <a:r>
              <a:rPr lang="es-ES" dirty="0" smtClean="0"/>
              <a:t> entre redes VLAN con </a:t>
            </a:r>
            <a:r>
              <a:rPr lang="es-ES" dirty="0" err="1" smtClean="0"/>
              <a:t>routers</a:t>
            </a:r>
            <a:endParaRPr lang="es-ES" dirty="0">
              <a:latin typeface="Arial" charset="0"/>
              <a:ea typeface="ＭＳ Ｐゴシック" charset="0"/>
              <a:cs typeface="ＭＳ Ｐゴシック" charset="0"/>
            </a:endParaRPr>
          </a:p>
          <a:p>
            <a:pPr>
              <a:lnSpc>
                <a:spcPct val="80000"/>
              </a:lnSpc>
              <a:buFontTx/>
              <a:buNone/>
            </a:pPr>
            <a:r>
              <a:rPr lang="es-ES" dirty="0">
                <a:latin typeface="Arial" charset="0"/>
              </a:rPr>
              <a:t>6.3.2 – Configurar el routing entre redes VLAN con router-on-a-stick</a:t>
            </a:r>
          </a:p>
          <a:p>
            <a:pPr defTabSz="1001675" eaLnBrk="0" fontAlgn="base" hangingPunct="0">
              <a:lnSpc>
                <a:spcPct val="80000"/>
              </a:lnSpc>
              <a:spcBef>
                <a:spcPct val="50000"/>
              </a:spcBef>
              <a:spcAft>
                <a:spcPct val="0"/>
              </a:spcAft>
              <a:buSzPct val="100000"/>
              <a:defRPr/>
            </a:pPr>
            <a:r>
              <a:rPr lang="es-ES" dirty="0" smtClean="0">
                <a:latin typeface="Arial" charset="0"/>
              </a:rPr>
              <a:t>6.3.3.4 – </a:t>
            </a:r>
            <a:r>
              <a:rPr lang="es-ES" dirty="0">
                <a:latin typeface="Arial" charset="0"/>
              </a:rPr>
              <a:t>Configurar router-on-a stick: Verificación de las subinterfaces (continuación)</a:t>
            </a:r>
            <a:endParaRPr lang="es-ES" dirty="0"/>
          </a:p>
          <a:p>
            <a:pPr>
              <a:lnSpc>
                <a:spcPct val="80000"/>
              </a:lnSpc>
              <a:buFontTx/>
              <a:buNone/>
            </a:pPr>
            <a:endParaRPr lang="es-ES" dirty="0"/>
          </a:p>
        </p:txBody>
      </p:sp>
    </p:spTree>
    <p:extLst>
      <p:ext uri="{BB962C8B-B14F-4D97-AF65-F5344CB8AC3E}">
        <p14:creationId xmlns:p14="http://schemas.microsoft.com/office/powerpoint/2010/main" val="11680857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6397">
              <a:defRPr sz="2400">
                <a:solidFill>
                  <a:schemeClr val="tx1"/>
                </a:solidFill>
                <a:latin typeface="Arial" charset="0"/>
                <a:ea typeface="ＭＳ Ｐゴシック" charset="0"/>
                <a:cs typeface="ＭＳ Ｐゴシック" charset="0"/>
              </a:defRPr>
            </a:lvl1pPr>
            <a:lvl2pPr marL="729057" indent="-280406" defTabSz="886397">
              <a:defRPr sz="2400">
                <a:solidFill>
                  <a:schemeClr val="tx1"/>
                </a:solidFill>
                <a:latin typeface="Arial" charset="0"/>
                <a:ea typeface="ＭＳ Ｐゴシック" charset="0"/>
              </a:defRPr>
            </a:lvl2pPr>
            <a:lvl3pPr marL="1121626" indent="-224325" defTabSz="886397">
              <a:defRPr sz="2400">
                <a:solidFill>
                  <a:schemeClr val="tx1"/>
                </a:solidFill>
                <a:latin typeface="Arial" charset="0"/>
                <a:ea typeface="ＭＳ Ｐゴシック" charset="0"/>
              </a:defRPr>
            </a:lvl3pPr>
            <a:lvl4pPr marL="1570276" indent="-224325" defTabSz="886397">
              <a:defRPr sz="2400">
                <a:solidFill>
                  <a:schemeClr val="tx1"/>
                </a:solidFill>
                <a:latin typeface="Arial" charset="0"/>
                <a:ea typeface="ＭＳ Ｐゴシック" charset="0"/>
              </a:defRPr>
            </a:lvl4pPr>
            <a:lvl5pPr marL="2018927" indent="-224325" defTabSz="886397">
              <a:defRPr sz="2400">
                <a:solidFill>
                  <a:schemeClr val="tx1"/>
                </a:solidFill>
                <a:latin typeface="Arial" charset="0"/>
                <a:ea typeface="ＭＳ Ｐゴシック" charset="0"/>
              </a:defRPr>
            </a:lvl5pPr>
            <a:lvl6pPr marL="246757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16227"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36487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13528" indent="-224325" algn="ctr" defTabSz="886397"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9</a:t>
            </a:fld>
            <a:endParaRPr lang="es-E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s-ES" dirty="0">
                <a:latin typeface="Arial" charset="0"/>
              </a:rPr>
              <a:t>4.2 – El entorno conmutado</a:t>
            </a:r>
            <a:endParaRPr lang="es-ES" dirty="0">
              <a:latin typeface="Arial" charset="0"/>
              <a:ea typeface="ＭＳ Ｐゴシック" charset="0"/>
            </a:endParaRPr>
          </a:p>
          <a:p>
            <a:pPr>
              <a:lnSpc>
                <a:spcPct val="80000"/>
              </a:lnSpc>
              <a:buFontTx/>
              <a:buNone/>
            </a:pPr>
            <a:r>
              <a:rPr lang="es-ES" dirty="0">
                <a:latin typeface="Arial" charset="0"/>
              </a:rPr>
              <a:t>4.2.1 – Reenvío de tramas</a:t>
            </a:r>
          </a:p>
          <a:p>
            <a:pPr>
              <a:lnSpc>
                <a:spcPct val="80000"/>
              </a:lnSpc>
            </a:pPr>
            <a:r>
              <a:rPr lang="es-ES" dirty="0">
                <a:latin typeface="Arial" charset="0"/>
              </a:rPr>
              <a:t>4.2.1.2 </a:t>
            </a:r>
            <a:r>
              <a:rPr lang="es-ES" dirty="0"/>
              <a:t>–</a:t>
            </a:r>
            <a:r>
              <a:rPr lang="es-ES" dirty="0" smtClean="0">
                <a:latin typeface="Arial" charset="0"/>
              </a:rPr>
              <a:t> </a:t>
            </a:r>
            <a:r>
              <a:rPr lang="es-ES" dirty="0">
                <a:latin typeface="Arial" charset="0"/>
              </a:rPr>
              <a:t>Completar en forma dinámica la tabla de direcciones MAC de un switch</a:t>
            </a:r>
            <a:endParaRPr lang="es-ES" dirty="0"/>
          </a:p>
        </p:txBody>
      </p:sp>
    </p:spTree>
    <p:extLst>
      <p:ext uri="{BB962C8B-B14F-4D97-AF65-F5344CB8AC3E}">
        <p14:creationId xmlns:p14="http://schemas.microsoft.com/office/powerpoint/2010/main" val="18998493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smtClean="0"/>
              <a:t>Haga clic para modificar el estilo de título del patrón</a:t>
            </a:r>
            <a:endParaRPr lang="es-ES"/>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s-ES"/>
          </a:p>
        </p:txBody>
      </p:sp>
      <p:sp>
        <p:nvSpPr>
          <p:cNvPr id="4" name="3 Marcador de fecha"/>
          <p:cNvSpPr>
            <a:spLocks noGrp="1"/>
          </p:cNvSpPr>
          <p:nvPr>
            <p:ph type="dt" sz="half" idx="10"/>
          </p:nvPr>
        </p:nvSpPr>
        <p:spPr/>
        <p:txBody>
          <a:bodyPr/>
          <a:lstStyle/>
          <a:p>
            <a:fld id="{4245A032-B0A2-4F48-B4A9-FA671BFCD4A4}" type="datetimeFigureOut">
              <a:rPr lang="es-ES" smtClean="0"/>
              <a:t>23/10/2019</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EFA3ACAC-5B90-4E87-BF2E-3E676EC00F26}" type="slidenum">
              <a:rPr lang="es-ES" smtClean="0"/>
              <a:t>‹Nº›</a:t>
            </a:fld>
            <a:endParaRPr lang="es-ES"/>
          </a:p>
        </p:txBody>
      </p:sp>
    </p:spTree>
    <p:extLst>
      <p:ext uri="{BB962C8B-B14F-4D97-AF65-F5344CB8AC3E}">
        <p14:creationId xmlns:p14="http://schemas.microsoft.com/office/powerpoint/2010/main" val="33792637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texto vertical"/>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10"/>
          </p:nvPr>
        </p:nvSpPr>
        <p:spPr/>
        <p:txBody>
          <a:bodyPr/>
          <a:lstStyle/>
          <a:p>
            <a:fld id="{4245A032-B0A2-4F48-B4A9-FA671BFCD4A4}" type="datetimeFigureOut">
              <a:rPr lang="es-ES" smtClean="0"/>
              <a:t>23/10/2019</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EFA3ACAC-5B90-4E87-BF2E-3E676EC00F26}" type="slidenum">
              <a:rPr lang="es-ES" smtClean="0"/>
              <a:t>‹Nº›</a:t>
            </a:fld>
            <a:endParaRPr lang="es-ES"/>
          </a:p>
        </p:txBody>
      </p:sp>
    </p:spTree>
    <p:extLst>
      <p:ext uri="{BB962C8B-B14F-4D97-AF65-F5344CB8AC3E}">
        <p14:creationId xmlns:p14="http://schemas.microsoft.com/office/powerpoint/2010/main" val="8542912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smtClean="0"/>
              <a:t>Haga clic para modificar el estilo de título del patrón</a:t>
            </a:r>
            <a:endParaRPr lang="es-ES"/>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10"/>
          </p:nvPr>
        </p:nvSpPr>
        <p:spPr/>
        <p:txBody>
          <a:bodyPr/>
          <a:lstStyle/>
          <a:p>
            <a:fld id="{4245A032-B0A2-4F48-B4A9-FA671BFCD4A4}" type="datetimeFigureOut">
              <a:rPr lang="es-ES" smtClean="0"/>
              <a:t>23/10/2019</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EFA3ACAC-5B90-4E87-BF2E-3E676EC00F26}" type="slidenum">
              <a:rPr lang="es-ES" smtClean="0"/>
              <a:t>‹Nº›</a:t>
            </a:fld>
            <a:endParaRPr lang="es-ES"/>
          </a:p>
        </p:txBody>
      </p:sp>
    </p:spTree>
    <p:extLst>
      <p:ext uri="{BB962C8B-B14F-4D97-AF65-F5344CB8AC3E}">
        <p14:creationId xmlns:p14="http://schemas.microsoft.com/office/powerpoint/2010/main" val="805960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a:bodyPr>
          <a:lstStyle>
            <a:lvl1pPr algn="ctr" defTabSz="914400" rtl="0" eaLnBrk="1" latinLnBrk="0" hangingPunct="1">
              <a:lnSpc>
                <a:spcPct val="80000"/>
              </a:lnSpc>
              <a:spcBef>
                <a:spcPct val="0"/>
              </a:spcBef>
              <a:buNone/>
              <a:defRPr kumimoji="0" lang="es-ES" sz="3600" b="0" i="0" u="none" strike="noStrike" kern="1200" cap="none" spc="0" normalizeH="0" baseline="0" dirty="0">
                <a:ln>
                  <a:noFill/>
                </a:ln>
                <a:gradFill flip="none" rotWithShape="1">
                  <a:gsLst>
                    <a:gs pos="16000">
                      <a:schemeClr val="tx2"/>
                    </a:gs>
                    <a:gs pos="100000">
                      <a:srgbClr val="28A7DF"/>
                    </a:gs>
                  </a:gsLst>
                  <a:lin ang="1800000" scaled="0"/>
                  <a:tileRect/>
                </a:gradFill>
                <a:effectLst/>
                <a:uLnTx/>
                <a:uFillTx/>
                <a:latin typeface="Arial"/>
                <a:ea typeface="+mj-ea"/>
                <a:cs typeface="Arial"/>
              </a:defRPr>
            </a:lvl1pPr>
          </a:lstStyle>
          <a:p>
            <a:r>
              <a:rPr lang="es-ES" dirty="0" smtClean="0"/>
              <a:t>Haga clic para modificar el estilo de título del patrón</a:t>
            </a:r>
            <a:endParaRPr lang="es-ES" dirty="0"/>
          </a:p>
        </p:txBody>
      </p:sp>
      <p:sp>
        <p:nvSpPr>
          <p:cNvPr id="3" name="2 Marcador de contenido"/>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10"/>
          </p:nvPr>
        </p:nvSpPr>
        <p:spPr/>
        <p:txBody>
          <a:bodyPr/>
          <a:lstStyle/>
          <a:p>
            <a:fld id="{4245A032-B0A2-4F48-B4A9-FA671BFCD4A4}" type="datetimeFigureOut">
              <a:rPr lang="es-ES" smtClean="0"/>
              <a:t>23/10/2019</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EFA3ACAC-5B90-4E87-BF2E-3E676EC00F26}" type="slidenum">
              <a:rPr lang="es-ES" smtClean="0"/>
              <a:t>‹Nº›</a:t>
            </a:fld>
            <a:endParaRPr lang="es-ES"/>
          </a:p>
        </p:txBody>
      </p:sp>
    </p:spTree>
    <p:extLst>
      <p:ext uri="{BB962C8B-B14F-4D97-AF65-F5344CB8AC3E}">
        <p14:creationId xmlns:p14="http://schemas.microsoft.com/office/powerpoint/2010/main" val="35708444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smtClean="0"/>
              <a:t>Haga clic para modificar el estilo de título del patrón</a:t>
            </a:r>
            <a:endParaRPr lang="es-ES"/>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3 Marcador de fecha"/>
          <p:cNvSpPr>
            <a:spLocks noGrp="1"/>
          </p:cNvSpPr>
          <p:nvPr>
            <p:ph type="dt" sz="half" idx="10"/>
          </p:nvPr>
        </p:nvSpPr>
        <p:spPr/>
        <p:txBody>
          <a:bodyPr/>
          <a:lstStyle/>
          <a:p>
            <a:fld id="{4245A032-B0A2-4F48-B4A9-FA671BFCD4A4}" type="datetimeFigureOut">
              <a:rPr lang="es-ES" smtClean="0"/>
              <a:t>23/10/2019</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EFA3ACAC-5B90-4E87-BF2E-3E676EC00F26}" type="slidenum">
              <a:rPr lang="es-ES" smtClean="0"/>
              <a:t>‹Nº›</a:t>
            </a:fld>
            <a:endParaRPr lang="es-ES"/>
          </a:p>
        </p:txBody>
      </p:sp>
    </p:spTree>
    <p:extLst>
      <p:ext uri="{BB962C8B-B14F-4D97-AF65-F5344CB8AC3E}">
        <p14:creationId xmlns:p14="http://schemas.microsoft.com/office/powerpoint/2010/main" val="41532837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5" name="4 Marcador de fecha"/>
          <p:cNvSpPr>
            <a:spLocks noGrp="1"/>
          </p:cNvSpPr>
          <p:nvPr>
            <p:ph type="dt" sz="half" idx="10"/>
          </p:nvPr>
        </p:nvSpPr>
        <p:spPr/>
        <p:txBody>
          <a:bodyPr/>
          <a:lstStyle/>
          <a:p>
            <a:fld id="{4245A032-B0A2-4F48-B4A9-FA671BFCD4A4}" type="datetimeFigureOut">
              <a:rPr lang="es-ES" smtClean="0"/>
              <a:t>23/10/2019</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EFA3ACAC-5B90-4E87-BF2E-3E676EC00F26}" type="slidenum">
              <a:rPr lang="es-ES" smtClean="0"/>
              <a:t>‹Nº›</a:t>
            </a:fld>
            <a:endParaRPr lang="es-ES"/>
          </a:p>
        </p:txBody>
      </p:sp>
    </p:spTree>
    <p:extLst>
      <p:ext uri="{BB962C8B-B14F-4D97-AF65-F5344CB8AC3E}">
        <p14:creationId xmlns:p14="http://schemas.microsoft.com/office/powerpoint/2010/main" val="15882083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smtClean="0"/>
              <a:t>Haga clic para modificar el estilo de título del patrón</a:t>
            </a:r>
            <a:endParaRPr lang="es-ES"/>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7" name="6 Marcador de fecha"/>
          <p:cNvSpPr>
            <a:spLocks noGrp="1"/>
          </p:cNvSpPr>
          <p:nvPr>
            <p:ph type="dt" sz="half" idx="10"/>
          </p:nvPr>
        </p:nvSpPr>
        <p:spPr/>
        <p:txBody>
          <a:bodyPr/>
          <a:lstStyle/>
          <a:p>
            <a:fld id="{4245A032-B0A2-4F48-B4A9-FA671BFCD4A4}" type="datetimeFigureOut">
              <a:rPr lang="es-ES" smtClean="0"/>
              <a:t>23/10/2019</a:t>
            </a:fld>
            <a:endParaRPr lang="es-ES"/>
          </a:p>
        </p:txBody>
      </p:sp>
      <p:sp>
        <p:nvSpPr>
          <p:cNvPr id="8" name="7 Marcador de pie de página"/>
          <p:cNvSpPr>
            <a:spLocks noGrp="1"/>
          </p:cNvSpPr>
          <p:nvPr>
            <p:ph type="ftr" sz="quarter" idx="11"/>
          </p:nvPr>
        </p:nvSpPr>
        <p:spPr/>
        <p:txBody>
          <a:bodyPr/>
          <a:lstStyle/>
          <a:p>
            <a:endParaRPr lang="es-ES"/>
          </a:p>
        </p:txBody>
      </p:sp>
      <p:sp>
        <p:nvSpPr>
          <p:cNvPr id="9" name="8 Marcador de número de diapositiva"/>
          <p:cNvSpPr>
            <a:spLocks noGrp="1"/>
          </p:cNvSpPr>
          <p:nvPr>
            <p:ph type="sldNum" sz="quarter" idx="12"/>
          </p:nvPr>
        </p:nvSpPr>
        <p:spPr/>
        <p:txBody>
          <a:bodyPr/>
          <a:lstStyle/>
          <a:p>
            <a:fld id="{EFA3ACAC-5B90-4E87-BF2E-3E676EC00F26}" type="slidenum">
              <a:rPr lang="es-ES" smtClean="0"/>
              <a:t>‹Nº›</a:t>
            </a:fld>
            <a:endParaRPr lang="es-ES"/>
          </a:p>
        </p:txBody>
      </p:sp>
    </p:spTree>
    <p:extLst>
      <p:ext uri="{BB962C8B-B14F-4D97-AF65-F5344CB8AC3E}">
        <p14:creationId xmlns:p14="http://schemas.microsoft.com/office/powerpoint/2010/main" val="5238565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fecha"/>
          <p:cNvSpPr>
            <a:spLocks noGrp="1"/>
          </p:cNvSpPr>
          <p:nvPr>
            <p:ph type="dt" sz="half" idx="10"/>
          </p:nvPr>
        </p:nvSpPr>
        <p:spPr/>
        <p:txBody>
          <a:bodyPr/>
          <a:lstStyle/>
          <a:p>
            <a:fld id="{4245A032-B0A2-4F48-B4A9-FA671BFCD4A4}" type="datetimeFigureOut">
              <a:rPr lang="es-ES" smtClean="0"/>
              <a:t>23/10/2019</a:t>
            </a:fld>
            <a:endParaRPr lang="es-ES"/>
          </a:p>
        </p:txBody>
      </p:sp>
      <p:sp>
        <p:nvSpPr>
          <p:cNvPr id="4" name="3 Marcador de pie de página"/>
          <p:cNvSpPr>
            <a:spLocks noGrp="1"/>
          </p:cNvSpPr>
          <p:nvPr>
            <p:ph type="ftr" sz="quarter" idx="11"/>
          </p:nvPr>
        </p:nvSpPr>
        <p:spPr/>
        <p:txBody>
          <a:bodyPr/>
          <a:lstStyle/>
          <a:p>
            <a:endParaRPr lang="es-ES"/>
          </a:p>
        </p:txBody>
      </p:sp>
      <p:sp>
        <p:nvSpPr>
          <p:cNvPr id="5" name="4 Marcador de número de diapositiva"/>
          <p:cNvSpPr>
            <a:spLocks noGrp="1"/>
          </p:cNvSpPr>
          <p:nvPr>
            <p:ph type="sldNum" sz="quarter" idx="12"/>
          </p:nvPr>
        </p:nvSpPr>
        <p:spPr/>
        <p:txBody>
          <a:bodyPr/>
          <a:lstStyle/>
          <a:p>
            <a:fld id="{EFA3ACAC-5B90-4E87-BF2E-3E676EC00F26}" type="slidenum">
              <a:rPr lang="es-ES" smtClean="0"/>
              <a:t>‹Nº›</a:t>
            </a:fld>
            <a:endParaRPr lang="es-ES"/>
          </a:p>
        </p:txBody>
      </p:sp>
    </p:spTree>
    <p:extLst>
      <p:ext uri="{BB962C8B-B14F-4D97-AF65-F5344CB8AC3E}">
        <p14:creationId xmlns:p14="http://schemas.microsoft.com/office/powerpoint/2010/main" val="40924578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4245A032-B0A2-4F48-B4A9-FA671BFCD4A4}" type="datetimeFigureOut">
              <a:rPr lang="es-ES" smtClean="0"/>
              <a:t>23/10/2019</a:t>
            </a:fld>
            <a:endParaRPr lang="es-ES"/>
          </a:p>
        </p:txBody>
      </p:sp>
      <p:sp>
        <p:nvSpPr>
          <p:cNvPr id="3" name="2 Marcador de pie de página"/>
          <p:cNvSpPr>
            <a:spLocks noGrp="1"/>
          </p:cNvSpPr>
          <p:nvPr>
            <p:ph type="ftr" sz="quarter" idx="11"/>
          </p:nvPr>
        </p:nvSpPr>
        <p:spPr/>
        <p:txBody>
          <a:bodyPr/>
          <a:lstStyle/>
          <a:p>
            <a:endParaRPr lang="es-ES"/>
          </a:p>
        </p:txBody>
      </p:sp>
      <p:sp>
        <p:nvSpPr>
          <p:cNvPr id="4" name="3 Marcador de número de diapositiva"/>
          <p:cNvSpPr>
            <a:spLocks noGrp="1"/>
          </p:cNvSpPr>
          <p:nvPr>
            <p:ph type="sldNum" sz="quarter" idx="12"/>
          </p:nvPr>
        </p:nvSpPr>
        <p:spPr/>
        <p:txBody>
          <a:bodyPr/>
          <a:lstStyle/>
          <a:p>
            <a:fld id="{EFA3ACAC-5B90-4E87-BF2E-3E676EC00F26}" type="slidenum">
              <a:rPr lang="es-ES" smtClean="0"/>
              <a:t>‹Nº›</a:t>
            </a:fld>
            <a:endParaRPr lang="es-ES"/>
          </a:p>
        </p:txBody>
      </p:sp>
    </p:spTree>
    <p:extLst>
      <p:ext uri="{BB962C8B-B14F-4D97-AF65-F5344CB8AC3E}">
        <p14:creationId xmlns:p14="http://schemas.microsoft.com/office/powerpoint/2010/main" val="4961243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smtClean="0"/>
              <a:t>Haga clic para modificar el estilo de título del patrón</a:t>
            </a:r>
            <a:endParaRPr lang="es-ES"/>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4245A032-B0A2-4F48-B4A9-FA671BFCD4A4}" type="datetimeFigureOut">
              <a:rPr lang="es-ES" smtClean="0"/>
              <a:t>23/10/2019</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EFA3ACAC-5B90-4E87-BF2E-3E676EC00F26}" type="slidenum">
              <a:rPr lang="es-ES" smtClean="0"/>
              <a:t>‹Nº›</a:t>
            </a:fld>
            <a:endParaRPr lang="es-ES"/>
          </a:p>
        </p:txBody>
      </p:sp>
    </p:spTree>
    <p:extLst>
      <p:ext uri="{BB962C8B-B14F-4D97-AF65-F5344CB8AC3E}">
        <p14:creationId xmlns:p14="http://schemas.microsoft.com/office/powerpoint/2010/main" val="1628519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smtClean="0"/>
              <a:t>Haga clic para modificar el estilo de título del patrón</a:t>
            </a:r>
            <a:endParaRPr lang="es-ES"/>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4245A032-B0A2-4F48-B4A9-FA671BFCD4A4}" type="datetimeFigureOut">
              <a:rPr lang="es-ES" smtClean="0"/>
              <a:t>23/10/2019</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EFA3ACAC-5B90-4E87-BF2E-3E676EC00F26}" type="slidenum">
              <a:rPr lang="es-ES" smtClean="0"/>
              <a:t>‹Nº›</a:t>
            </a:fld>
            <a:endParaRPr lang="es-ES"/>
          </a:p>
        </p:txBody>
      </p:sp>
    </p:spTree>
    <p:extLst>
      <p:ext uri="{BB962C8B-B14F-4D97-AF65-F5344CB8AC3E}">
        <p14:creationId xmlns:p14="http://schemas.microsoft.com/office/powerpoint/2010/main" val="21468943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smtClean="0"/>
              <a:t>Haga clic para modificar el estilo de título del patrón</a:t>
            </a:r>
            <a:endParaRPr lang="es-ES"/>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45A032-B0A2-4F48-B4A9-FA671BFCD4A4}" type="datetimeFigureOut">
              <a:rPr lang="es-ES" smtClean="0"/>
              <a:t>23/10/2019</a:t>
            </a:fld>
            <a:endParaRPr lang="es-ES"/>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A3ACAC-5B90-4E87-BF2E-3E676EC00F26}" type="slidenum">
              <a:rPr lang="es-ES" smtClean="0"/>
              <a:t>‹Nº›</a:t>
            </a:fld>
            <a:endParaRPr lang="es-ES"/>
          </a:p>
        </p:txBody>
      </p:sp>
    </p:spTree>
    <p:extLst>
      <p:ext uri="{BB962C8B-B14F-4D97-AF65-F5344CB8AC3E}">
        <p14:creationId xmlns:p14="http://schemas.microsoft.com/office/powerpoint/2010/main" val="27429622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4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4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3.xml"/><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4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54.png"/></Relationships>
</file>

<file path=ppt/slides/_rels/slide5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63.xml"/><Relationship Id="rId1" Type="http://schemas.openxmlformats.org/officeDocument/2006/relationships/slideLayout" Target="../slideLayouts/slideLayout2.xml"/><Relationship Id="rId4" Type="http://schemas.openxmlformats.org/officeDocument/2006/relationships/image" Target="../media/image62.png"/></Relationships>
</file>

<file path=ppt/slides/_rels/slide67.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image" Target="../media/image64.png"/></Relationships>
</file>

<file path=ppt/slides/_rels/slide6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65.xml"/><Relationship Id="rId1" Type="http://schemas.openxmlformats.org/officeDocument/2006/relationships/slideLayout" Target="../slideLayouts/slideLayout2.xml"/><Relationship Id="rId5" Type="http://schemas.openxmlformats.org/officeDocument/2006/relationships/image" Target="../media/image67.png"/><Relationship Id="rId4" Type="http://schemas.openxmlformats.org/officeDocument/2006/relationships/image" Target="../media/image66.png"/></Relationships>
</file>

<file path=ppt/slides/_rels/slide69.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69.xml"/><Relationship Id="rId1" Type="http://schemas.openxmlformats.org/officeDocument/2006/relationships/slideLayout" Target="../slideLayouts/slideLayout2.xml"/><Relationship Id="rId4" Type="http://schemas.openxmlformats.org/officeDocument/2006/relationships/image" Target="../media/image71.png"/></Relationships>
</file>

<file path=ppt/slides/_rels/slide73.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70.xml"/><Relationship Id="rId1" Type="http://schemas.openxmlformats.org/officeDocument/2006/relationships/slideLayout" Target="../slideLayouts/slideLayout2.xml"/><Relationship Id="rId4" Type="http://schemas.openxmlformats.org/officeDocument/2006/relationships/image" Target="../media/image73.png"/></Relationships>
</file>

<file path=ppt/slides/_rels/slide74.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74.xml"/><Relationship Id="rId1" Type="http://schemas.openxmlformats.org/officeDocument/2006/relationships/slideLayout" Target="../slideLayouts/slideLayout2.xml"/><Relationship Id="rId4" Type="http://schemas.openxmlformats.org/officeDocument/2006/relationships/image" Target="../media/image78.png"/></Relationships>
</file>

<file path=ppt/slides/_rels/slide78.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75.xml"/><Relationship Id="rId1" Type="http://schemas.openxmlformats.org/officeDocument/2006/relationships/slideLayout" Target="../slideLayouts/slideLayout2.xml"/><Relationship Id="rId4" Type="http://schemas.openxmlformats.org/officeDocument/2006/relationships/image" Target="../media/image80.png"/></Relationships>
</file>

<file path=ppt/slides/_rels/slide79.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76.xml"/><Relationship Id="rId1" Type="http://schemas.openxmlformats.org/officeDocument/2006/relationships/slideLayout" Target="../slideLayouts/slideLayout2.xml"/><Relationship Id="rId4" Type="http://schemas.openxmlformats.org/officeDocument/2006/relationships/image" Target="../media/image82.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81.xml"/><Relationship Id="rId1" Type="http://schemas.openxmlformats.org/officeDocument/2006/relationships/slideLayout" Target="../slideLayouts/slideLayout2.xml"/><Relationship Id="rId4" Type="http://schemas.openxmlformats.org/officeDocument/2006/relationships/image" Target="../media/image86.png"/></Relationships>
</file>

<file path=ppt/slides/_rels/slide85.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171" name="Rectangle 4"/>
          <p:cNvSpPr>
            <a:spLocks noChangeArrowheads="1"/>
          </p:cNvSpPr>
          <p:nvPr/>
        </p:nvSpPr>
        <p:spPr bwMode="auto">
          <a:xfrm>
            <a:off x="685800" y="22860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ctr"/>
            <a:r>
              <a:rPr lang="es-ES_tradnl" altLang="es-ES" sz="3600" dirty="0">
                <a:solidFill>
                  <a:schemeClr val="tx2"/>
                </a:solidFill>
                <a:latin typeface="Arial" panose="020B0604020202020204" pitchFamily="34" charset="0"/>
                <a:cs typeface="Arial" panose="020B0604020202020204" pitchFamily="34" charset="0"/>
              </a:rPr>
              <a:t>Tema </a:t>
            </a:r>
            <a:r>
              <a:rPr lang="es-ES_tradnl" altLang="es-ES" sz="3600" dirty="0" smtClean="0">
                <a:solidFill>
                  <a:schemeClr val="tx2"/>
                </a:solidFill>
                <a:latin typeface="Arial" panose="020B0604020202020204" pitchFamily="34" charset="0"/>
                <a:cs typeface="Arial" panose="020B0604020202020204" pitchFamily="34" charset="0"/>
              </a:rPr>
              <a:t>2</a:t>
            </a:r>
            <a:r>
              <a:rPr lang="es-ES_tradnl" altLang="es-ES" sz="3600" dirty="0">
                <a:solidFill>
                  <a:schemeClr val="tx2"/>
                </a:solidFill>
                <a:latin typeface="Arial" panose="020B0604020202020204" pitchFamily="34" charset="0"/>
                <a:cs typeface="Arial" panose="020B0604020202020204" pitchFamily="34" charset="0"/>
              </a:rPr>
              <a:t/>
            </a:r>
            <a:br>
              <a:rPr lang="es-ES_tradnl" altLang="es-ES" sz="3600" dirty="0">
                <a:solidFill>
                  <a:schemeClr val="tx2"/>
                </a:solidFill>
                <a:latin typeface="Arial" panose="020B0604020202020204" pitchFamily="34" charset="0"/>
                <a:cs typeface="Arial" panose="020B0604020202020204" pitchFamily="34" charset="0"/>
              </a:rPr>
            </a:br>
            <a:r>
              <a:rPr lang="es-ES_tradnl" altLang="es-ES" sz="3600" dirty="0">
                <a:solidFill>
                  <a:schemeClr val="tx2"/>
                </a:solidFill>
                <a:latin typeface="Arial" panose="020B0604020202020204" pitchFamily="34" charset="0"/>
                <a:cs typeface="Arial" panose="020B0604020202020204" pitchFamily="34" charset="0"/>
              </a:rPr>
              <a:t/>
            </a:r>
            <a:br>
              <a:rPr lang="es-ES_tradnl" altLang="es-ES" sz="3600" dirty="0">
                <a:solidFill>
                  <a:schemeClr val="tx2"/>
                </a:solidFill>
                <a:latin typeface="Arial" panose="020B0604020202020204" pitchFamily="34" charset="0"/>
                <a:cs typeface="Arial" panose="020B0604020202020204" pitchFamily="34" charset="0"/>
              </a:rPr>
            </a:br>
            <a:r>
              <a:rPr lang="es-ES_tradnl" altLang="es-ES" sz="4800" dirty="0" smtClean="0">
                <a:solidFill>
                  <a:schemeClr val="tx2"/>
                </a:solidFill>
                <a:latin typeface="Arial" panose="020B0604020202020204" pitchFamily="34" charset="0"/>
                <a:cs typeface="Arial" panose="020B0604020202020204" pitchFamily="34" charset="0"/>
              </a:rPr>
              <a:t>Redes conmutadas</a:t>
            </a:r>
            <a:endParaRPr lang="es-ES" altLang="es-ES" sz="4800" dirty="0">
              <a:solidFill>
                <a:schemeClr val="tx2"/>
              </a:solidFill>
              <a:latin typeface="Arial" panose="020B0604020202020204" pitchFamily="34" charset="0"/>
              <a:cs typeface="Arial" panose="020B0604020202020204" pitchFamily="34" charset="0"/>
            </a:endParaRPr>
          </a:p>
        </p:txBody>
      </p:sp>
      <p:sp>
        <p:nvSpPr>
          <p:cNvPr id="7172" name="Text Box 5"/>
          <p:cNvSpPr txBox="1">
            <a:spLocks noChangeArrowheads="1"/>
          </p:cNvSpPr>
          <p:nvPr/>
        </p:nvSpPr>
        <p:spPr bwMode="auto">
          <a:xfrm>
            <a:off x="1920875" y="4581525"/>
            <a:ext cx="5286375"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ctr"/>
            <a:r>
              <a:rPr lang="es-ES" altLang="es-ES" sz="2000">
                <a:latin typeface="Century Schoolbook" pitchFamily="18" charset="0"/>
              </a:rPr>
              <a:t>Estefanía Cortés Ancos</a:t>
            </a:r>
          </a:p>
          <a:p>
            <a:pPr algn="ctr"/>
            <a:r>
              <a:rPr lang="es-ES" altLang="es-ES" sz="2000">
                <a:latin typeface="Century Schoolbook" pitchFamily="18" charset="0"/>
              </a:rPr>
              <a:t>D.I.E.S.I.A</a:t>
            </a:r>
          </a:p>
          <a:p>
            <a:pPr algn="ctr"/>
            <a:r>
              <a:rPr lang="es-ES" altLang="es-ES" sz="2000">
                <a:latin typeface="Century Schoolbook" pitchFamily="18" charset="0"/>
              </a:rPr>
              <a:t>E.T.S. I. La Rábida. Universidad de Huelva</a:t>
            </a:r>
          </a:p>
        </p:txBody>
      </p:sp>
    </p:spTree>
    <p:extLst>
      <p:ext uri="{BB962C8B-B14F-4D97-AF65-F5344CB8AC3E}">
        <p14:creationId xmlns:p14="http://schemas.microsoft.com/office/powerpoint/2010/main" val="181088722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3868" y="396000"/>
            <a:ext cx="8772157" cy="838200"/>
          </a:xfrm>
        </p:spPr>
        <p:txBody>
          <a:bodyPr>
            <a:normAutofit fontScale="90000"/>
          </a:bodyPr>
          <a:lstStyle/>
          <a:p>
            <a:pPr eaLnBrk="1" hangingPunct="1"/>
            <a:r>
              <a:rPr lang="es-ES" sz="1800" dirty="0" smtClean="0"/>
              <a:t>Reenvío de tramas</a:t>
            </a:r>
            <a:r>
              <a:rPr lang="en-US" dirty="0" smtClean="0"/>
              <a:t>
</a:t>
            </a:r>
            <a:r>
              <a:rPr lang="es-ES" sz="2800" dirty="0" smtClean="0"/>
              <a:t>Métodos de reenvío de un </a:t>
            </a:r>
            <a:r>
              <a:rPr lang="es-ES" sz="2800" dirty="0" err="1" smtClean="0"/>
              <a:t>switch</a:t>
            </a:r>
            <a:endParaRPr lang="es-ES" sz="2800" dirty="0">
              <a:solidFill>
                <a:srgbClr val="00B0F0"/>
              </a:solidFill>
              <a:latin typeface="Arial" charset="0"/>
            </a:endParaRPr>
          </a:p>
        </p:txBody>
      </p:sp>
      <p:pic>
        <p:nvPicPr>
          <p:cNvPr id="5" name="Content Placeholder 2"/>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79581" y="2028217"/>
            <a:ext cx="8519315" cy="4101893"/>
          </a:xfrm>
          <a:ln>
            <a:solidFill>
              <a:schemeClr val="tx1"/>
            </a:solidFill>
          </a:ln>
        </p:spPr>
      </p:pic>
    </p:spTree>
    <p:extLst>
      <p:ext uri="{BB962C8B-B14F-4D97-AF65-F5344CB8AC3E}">
        <p14:creationId xmlns:p14="http://schemas.microsoft.com/office/powerpoint/2010/main" val="3781511493"/>
      </p:ext>
    </p:extLst>
  </p:cSld>
  <p:clrMapOvr>
    <a:masterClrMapping/>
  </p:clrMapOvr>
  <p:transition spd="med">
    <p:wipe dir="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4400" y="396000"/>
            <a:ext cx="8772157" cy="838200"/>
          </a:xfrm>
        </p:spPr>
        <p:txBody>
          <a:bodyPr>
            <a:normAutofit fontScale="90000"/>
          </a:bodyPr>
          <a:lstStyle/>
          <a:p>
            <a:pPr eaLnBrk="1" hangingPunct="1"/>
            <a:r>
              <a:rPr lang="es-ES" sz="1800" dirty="0" smtClean="0"/>
              <a:t>Reenvío de tramas</a:t>
            </a:r>
            <a:r>
              <a:rPr lang="en-US" dirty="0" smtClean="0"/>
              <a:t>
</a:t>
            </a:r>
            <a:r>
              <a:rPr lang="es-ES" sz="2800" dirty="0" err="1" smtClean="0"/>
              <a:t>Switching</a:t>
            </a:r>
            <a:r>
              <a:rPr lang="es-ES" sz="2800" dirty="0" smtClean="0"/>
              <a:t> de almacenamiento y reenvío</a:t>
            </a:r>
            <a:endParaRPr lang="es-ES" sz="2800" dirty="0">
              <a:solidFill>
                <a:srgbClr val="00B0F0"/>
              </a:solidFill>
              <a:latin typeface="Arial" charset="0"/>
            </a:endParaRPr>
          </a:p>
        </p:txBody>
      </p:sp>
      <p:sp>
        <p:nvSpPr>
          <p:cNvPr id="8" name="Content Placeholder 1"/>
          <p:cNvSpPr>
            <a:spLocks noGrp="1"/>
          </p:cNvSpPr>
          <p:nvPr>
            <p:ph idx="1"/>
          </p:nvPr>
        </p:nvSpPr>
        <p:spPr>
          <a:xfrm>
            <a:off x="272902" y="2053972"/>
            <a:ext cx="2811354" cy="3967316"/>
          </a:xfrm>
        </p:spPr>
        <p:txBody>
          <a:bodyPr>
            <a:normAutofit/>
          </a:bodyPr>
          <a:lstStyle/>
          <a:p>
            <a:pPr marL="342900" indent="-342900" algn="just"/>
            <a:r>
              <a:rPr lang="es-ES" sz="1800" dirty="0"/>
              <a:t>Permite que el switch haga lo siguiente:</a:t>
            </a:r>
          </a:p>
          <a:p>
            <a:pPr marL="681037" lvl="1" indent="-342900" algn="just">
              <a:buFont typeface="Wingdings" pitchFamily="2" charset="2"/>
              <a:buChar char="§"/>
            </a:pPr>
            <a:r>
              <a:rPr lang="es-ES" sz="1800" dirty="0" smtClean="0"/>
              <a:t>Verificar si hay errores (mediante la verificación de FCS)</a:t>
            </a:r>
          </a:p>
          <a:p>
            <a:pPr marL="681037" lvl="1" indent="-342900" algn="just">
              <a:buFont typeface="Wingdings" pitchFamily="2" charset="2"/>
              <a:buChar char="§"/>
            </a:pPr>
            <a:r>
              <a:rPr lang="es-ES" sz="1800" dirty="0" smtClean="0"/>
              <a:t>Realizar el almacenamiento en búfer automático</a:t>
            </a:r>
          </a:p>
          <a:p>
            <a:pPr marL="342900" indent="-342900" algn="just"/>
            <a:r>
              <a:rPr lang="es-ES" sz="1800" dirty="0"/>
              <a:t>Proceso de reenvío más lento</a:t>
            </a:r>
          </a:p>
          <a:p>
            <a:pPr marL="0" indent="0" algn="just">
              <a:buNone/>
            </a:pPr>
            <a:endParaRPr lang="es-ES" sz="1400" dirty="0"/>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084256" y="1900125"/>
            <a:ext cx="6013010" cy="41211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13357683"/>
      </p:ext>
    </p:extLst>
  </p:cSld>
  <p:clrMapOvr>
    <a:masterClrMapping/>
  </p:clrMapOvr>
  <p:transition spd="med">
    <p:wipe dir="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4400" y="396000"/>
            <a:ext cx="8772157" cy="838200"/>
          </a:xfrm>
        </p:spPr>
        <p:txBody>
          <a:bodyPr>
            <a:normAutofit fontScale="90000"/>
          </a:bodyPr>
          <a:lstStyle/>
          <a:p>
            <a:pPr eaLnBrk="1" hangingPunct="1"/>
            <a:r>
              <a:rPr lang="es-ES" sz="1800" dirty="0" smtClean="0"/>
              <a:t>Reenvío de tramas</a:t>
            </a:r>
            <a:r>
              <a:rPr lang="en-US" dirty="0" smtClean="0"/>
              <a:t>
</a:t>
            </a:r>
            <a:r>
              <a:rPr lang="es-ES" sz="2800" dirty="0" err="1" smtClean="0"/>
              <a:t>Switching</a:t>
            </a:r>
            <a:r>
              <a:rPr lang="es-ES" sz="2800" dirty="0" smtClean="0"/>
              <a:t> por método de corte</a:t>
            </a:r>
            <a:endParaRPr lang="es-ES" sz="2800" dirty="0">
              <a:solidFill>
                <a:srgbClr val="00B0F0"/>
              </a:solidFill>
              <a:latin typeface="Arial" charset="0"/>
            </a:endParaRPr>
          </a:p>
        </p:txBody>
      </p:sp>
      <p:sp>
        <p:nvSpPr>
          <p:cNvPr id="8" name="Content Placeholder 1"/>
          <p:cNvSpPr>
            <a:spLocks noGrp="1"/>
          </p:cNvSpPr>
          <p:nvPr>
            <p:ph idx="1"/>
          </p:nvPr>
        </p:nvSpPr>
        <p:spPr>
          <a:xfrm>
            <a:off x="299007" y="2286000"/>
            <a:ext cx="2791856" cy="3905250"/>
          </a:xfrm>
        </p:spPr>
        <p:txBody>
          <a:bodyPr/>
          <a:lstStyle/>
          <a:p>
            <a:pPr marL="342900" indent="-342900"/>
            <a:r>
              <a:rPr lang="es-ES" sz="2000" dirty="0"/>
              <a:t>Permite que el switch comience a reenviar en 10 microsegundos aproximadamente.</a:t>
            </a:r>
          </a:p>
          <a:p>
            <a:pPr marL="342900" indent="-342900"/>
            <a:r>
              <a:rPr lang="es-ES" sz="2000" dirty="0"/>
              <a:t>No es necesaria la verificación de FCS.</a:t>
            </a:r>
          </a:p>
          <a:p>
            <a:pPr marL="342900" indent="-342900"/>
            <a:r>
              <a:rPr lang="es-ES" sz="2000" dirty="0"/>
              <a:t>No hay almacenamiento en búfer automático.</a:t>
            </a:r>
            <a:endParaRPr lang="es-ES" sz="1600" dirty="0"/>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090863" y="1757888"/>
            <a:ext cx="5801617" cy="397536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66636909"/>
      </p:ext>
    </p:extLst>
  </p:cSld>
  <p:clrMapOvr>
    <a:masterClrMapping/>
  </p:clrMapOvr>
  <p:transition spd="med">
    <p:wipe dir="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4400" y="396000"/>
            <a:ext cx="8772157" cy="838200"/>
          </a:xfrm>
        </p:spPr>
        <p:txBody>
          <a:bodyPr>
            <a:normAutofit fontScale="90000"/>
          </a:bodyPr>
          <a:lstStyle/>
          <a:p>
            <a:pPr eaLnBrk="1" hangingPunct="1"/>
            <a:r>
              <a:rPr lang="es-ES" sz="1800" dirty="0" smtClean="0"/>
              <a:t>Dominios de </a:t>
            </a:r>
            <a:r>
              <a:rPr lang="es-ES" sz="1800" dirty="0" err="1" smtClean="0"/>
              <a:t>switching</a:t>
            </a:r>
            <a:r>
              <a:rPr lang="en-US" dirty="0" smtClean="0"/>
              <a:t>
</a:t>
            </a:r>
            <a:r>
              <a:rPr lang="es-ES" sz="2800" dirty="0" smtClean="0"/>
              <a:t>Dominios de colisiones</a:t>
            </a:r>
            <a:endParaRPr lang="es-ES" sz="2800" dirty="0">
              <a:solidFill>
                <a:srgbClr val="00B0F0"/>
              </a:solidFill>
              <a:latin typeface="Arial" charset="0"/>
            </a:endParaRPr>
          </a:p>
        </p:txBody>
      </p:sp>
      <p:sp>
        <p:nvSpPr>
          <p:cNvPr id="8" name="Content Placeholder 1"/>
          <p:cNvSpPr>
            <a:spLocks noGrp="1"/>
          </p:cNvSpPr>
          <p:nvPr>
            <p:ph idx="1"/>
          </p:nvPr>
        </p:nvSpPr>
        <p:spPr>
          <a:xfrm>
            <a:off x="309716" y="2405342"/>
            <a:ext cx="3172549" cy="4336026"/>
          </a:xfrm>
        </p:spPr>
        <p:txBody>
          <a:bodyPr/>
          <a:lstStyle/>
          <a:p>
            <a:pPr marL="0" indent="0" algn="just">
              <a:buNone/>
            </a:pPr>
            <a:r>
              <a:rPr lang="es-ES" sz="1600" dirty="0"/>
              <a:t>Puerto de switch Ethernet:</a:t>
            </a:r>
          </a:p>
          <a:p>
            <a:pPr marL="342900" indent="-342900" algn="just"/>
            <a:r>
              <a:rPr lang="es-ES" sz="1600" dirty="0" smtClean="0"/>
              <a:t>El </a:t>
            </a:r>
            <a:r>
              <a:rPr lang="es-ES" sz="1600" dirty="0"/>
              <a:t>funcionamiento en dúplex completo elimina las colisiones.</a:t>
            </a:r>
          </a:p>
          <a:p>
            <a:pPr marL="342900" indent="-342900" algn="just"/>
            <a:r>
              <a:rPr lang="es-ES" sz="1600" dirty="0"/>
              <a:t>De manera predeterminada, se autonegociará el dúplex completo cuando el dispositivo adyacente también pueda funcionar en dúplex completo. </a:t>
            </a:r>
          </a:p>
          <a:p>
            <a:pPr marL="0" indent="0" algn="just">
              <a:buNone/>
            </a:pPr>
            <a:endParaRPr lang="es-ES" sz="1200" dirty="0"/>
          </a:p>
        </p:txBody>
      </p:sp>
      <p:pic>
        <p:nvPicPr>
          <p:cNvPr id="7171" name="Picture 3"/>
          <p:cNvPicPr>
            <a:picLocks noChangeAspect="1" noChangeArrowheads="1"/>
          </p:cNvPicPr>
          <p:nvPr/>
        </p:nvPicPr>
        <p:blipFill>
          <a:blip r:embed="rId3" cstate="email">
            <a:extLst>
              <a:ext uri="{28A0092B-C50C-407E-A947-70E740481C1C}">
                <a14:useLocalDpi xmlns:a14="http://schemas.microsoft.com/office/drawing/2010/main" val="0"/>
              </a:ext>
            </a:extLst>
          </a:blip>
          <a:stretch>
            <a:fillRect/>
          </a:stretch>
        </p:blipFill>
        <p:spPr bwMode="auto">
          <a:xfrm>
            <a:off x="3687097" y="2452396"/>
            <a:ext cx="4791996" cy="302846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309716" y="1637071"/>
            <a:ext cx="8510756" cy="646331"/>
          </a:xfrm>
          <a:prstGeom prst="rect">
            <a:avLst/>
          </a:prstGeom>
          <a:noFill/>
        </p:spPr>
        <p:txBody>
          <a:bodyPr wrap="square" rtlCol="0">
            <a:spAutoFit/>
          </a:bodyPr>
          <a:lstStyle/>
          <a:p>
            <a:pPr algn="just"/>
            <a:r>
              <a:rPr lang="es-ES" dirty="0">
                <a:latin typeface="+mn-lt"/>
              </a:rPr>
              <a:t>Dominio de colisiones: es el segmento donde los dispositivos compiten para comunicarse.</a:t>
            </a:r>
          </a:p>
        </p:txBody>
      </p:sp>
    </p:spTree>
    <p:extLst>
      <p:ext uri="{BB962C8B-B14F-4D97-AF65-F5344CB8AC3E}">
        <p14:creationId xmlns:p14="http://schemas.microsoft.com/office/powerpoint/2010/main" val="1714076183"/>
      </p:ext>
    </p:extLst>
  </p:cSld>
  <p:clrMapOvr>
    <a:masterClrMapping/>
  </p:clrMapOvr>
  <p:transition spd="med">
    <p:wipe dir="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4400" y="396000"/>
            <a:ext cx="8772157" cy="838200"/>
          </a:xfrm>
        </p:spPr>
        <p:txBody>
          <a:bodyPr>
            <a:normAutofit fontScale="90000"/>
          </a:bodyPr>
          <a:lstStyle/>
          <a:p>
            <a:pPr eaLnBrk="1" hangingPunct="1"/>
            <a:r>
              <a:rPr lang="es-ES" sz="1800" dirty="0" smtClean="0"/>
              <a:t>Dominios de </a:t>
            </a:r>
            <a:r>
              <a:rPr lang="es-ES" sz="1800" dirty="0" err="1" smtClean="0"/>
              <a:t>switching</a:t>
            </a:r>
            <a:r>
              <a:rPr lang="en-US" dirty="0" smtClean="0"/>
              <a:t>
</a:t>
            </a:r>
            <a:r>
              <a:rPr lang="es-ES" sz="2800" dirty="0" smtClean="0"/>
              <a:t>Dominios de difusión</a:t>
            </a:r>
            <a:endParaRPr lang="es-ES" sz="2800" dirty="0">
              <a:solidFill>
                <a:srgbClr val="00B0F0"/>
              </a:solidFill>
              <a:latin typeface="Arial" charset="0"/>
            </a:endParaRPr>
          </a:p>
        </p:txBody>
      </p:sp>
      <p:sp>
        <p:nvSpPr>
          <p:cNvPr id="8" name="Content Placeholder 1"/>
          <p:cNvSpPr>
            <a:spLocks noGrp="1"/>
          </p:cNvSpPr>
          <p:nvPr>
            <p:ph idx="1"/>
          </p:nvPr>
        </p:nvSpPr>
        <p:spPr>
          <a:xfrm>
            <a:off x="309716" y="1651819"/>
            <a:ext cx="8273845" cy="4999705"/>
          </a:xfrm>
        </p:spPr>
        <p:txBody>
          <a:bodyPr/>
          <a:lstStyle/>
          <a:p>
            <a:pPr marL="0" indent="0" algn="just">
              <a:buNone/>
            </a:pPr>
            <a:r>
              <a:rPr lang="es-ES" sz="2000" dirty="0"/>
              <a:t>Un dominio de difusión es la distancia de la red a la que se puede escuchar una trama de difusión.</a:t>
            </a:r>
          </a:p>
          <a:p>
            <a:pPr marL="342900" indent="-342900" algn="just"/>
            <a:r>
              <a:rPr lang="es-ES" sz="2000" dirty="0"/>
              <a:t>Los switches reenvían tramas de difusión a todos los puertos; por lo tanto, no dividen los dominios de difusión.</a:t>
            </a:r>
          </a:p>
          <a:p>
            <a:pPr marL="342900" indent="-342900" algn="just"/>
            <a:r>
              <a:rPr lang="es-ES" sz="2000" dirty="0"/>
              <a:t>Todos los puertos de un switch (con su configuración predeterminada) pertenecen al mismo dominio de difusión.</a:t>
            </a:r>
          </a:p>
          <a:p>
            <a:pPr marL="342900" indent="-342900" algn="just"/>
            <a:r>
              <a:rPr lang="es-ES" sz="2000" dirty="0"/>
              <a:t>Si hay dos o más switches conectados, las difusiones se reenvían a todos los puertos de todos los switches (excepto al puerto que recibió originalmente la difusión).</a:t>
            </a:r>
          </a:p>
          <a:p>
            <a:pPr marL="0" indent="0" algn="just">
              <a:buNone/>
            </a:pPr>
            <a:endParaRPr lang="es-ES" sz="1600" dirty="0"/>
          </a:p>
        </p:txBody>
      </p:sp>
    </p:spTree>
    <p:extLst>
      <p:ext uri="{BB962C8B-B14F-4D97-AF65-F5344CB8AC3E}">
        <p14:creationId xmlns:p14="http://schemas.microsoft.com/office/powerpoint/2010/main" val="3581264937"/>
      </p:ext>
    </p:extLst>
  </p:cSld>
  <p:clrMapOvr>
    <a:masterClrMapping/>
  </p:clrMapOvr>
  <p:transition spd="med">
    <p:wipe dir="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4400" y="396000"/>
            <a:ext cx="8772157" cy="838200"/>
          </a:xfrm>
        </p:spPr>
        <p:txBody>
          <a:bodyPr>
            <a:normAutofit fontScale="90000"/>
          </a:bodyPr>
          <a:lstStyle/>
          <a:p>
            <a:pPr eaLnBrk="1" hangingPunct="1"/>
            <a:r>
              <a:rPr lang="es-ES" sz="1800" dirty="0" smtClean="0"/>
              <a:t>Dominios de </a:t>
            </a:r>
            <a:r>
              <a:rPr lang="es-ES" sz="1800" dirty="0" err="1" smtClean="0"/>
              <a:t>switching</a:t>
            </a:r>
            <a:r>
              <a:rPr lang="en-US" dirty="0" smtClean="0"/>
              <a:t>
</a:t>
            </a:r>
            <a:r>
              <a:rPr lang="es-ES" sz="2800" dirty="0" smtClean="0"/>
              <a:t>Alivio de la congestión en la red</a:t>
            </a:r>
            <a:endParaRPr lang="es-ES" sz="2800" dirty="0">
              <a:solidFill>
                <a:srgbClr val="00B0F0"/>
              </a:solidFill>
              <a:latin typeface="Arial" charset="0"/>
            </a:endParaRPr>
          </a:p>
        </p:txBody>
      </p:sp>
      <p:sp>
        <p:nvSpPr>
          <p:cNvPr id="8" name="Content Placeholder 1"/>
          <p:cNvSpPr>
            <a:spLocks noGrp="1"/>
          </p:cNvSpPr>
          <p:nvPr>
            <p:ph idx="1"/>
          </p:nvPr>
        </p:nvSpPr>
        <p:spPr>
          <a:xfrm>
            <a:off x="309716" y="1651819"/>
            <a:ext cx="8273845" cy="4999705"/>
          </a:xfrm>
        </p:spPr>
        <p:txBody>
          <a:bodyPr/>
          <a:lstStyle/>
          <a:p>
            <a:pPr marL="0" indent="0" algn="just">
              <a:buNone/>
            </a:pPr>
            <a:r>
              <a:rPr lang="es-ES" sz="2000" dirty="0"/>
              <a:t>Los switches ayudan a aliviar la congestión en la red de las siguientes maneras:</a:t>
            </a:r>
          </a:p>
          <a:p>
            <a:pPr marL="342900" indent="-342900" algn="just"/>
            <a:r>
              <a:rPr lang="es-ES" sz="2000" dirty="0"/>
              <a:t>Facilitan la segmentación de una red LAN en dominios de colisiones independientes.</a:t>
            </a:r>
          </a:p>
          <a:p>
            <a:pPr marL="342900" indent="-342900" algn="just"/>
            <a:r>
              <a:rPr lang="es-ES" sz="2000" dirty="0"/>
              <a:t>Brindan una comunicación en dúplex </a:t>
            </a:r>
            <a:r>
              <a:rPr lang="es-ES" sz="2000" dirty="0" smtClean="0"/>
              <a:t>completo (</a:t>
            </a:r>
            <a:r>
              <a:rPr lang="es-ES" sz="2000" i="1" dirty="0" smtClean="0"/>
              <a:t>Full </a:t>
            </a:r>
            <a:r>
              <a:rPr lang="es-ES" sz="2000" i="1" dirty="0" err="1" smtClean="0"/>
              <a:t>duplex</a:t>
            </a:r>
            <a:r>
              <a:rPr lang="es-ES" sz="2000" dirty="0" smtClean="0"/>
              <a:t>) </a:t>
            </a:r>
            <a:r>
              <a:rPr lang="es-ES" sz="2000" dirty="0"/>
              <a:t>entre los dispositivos.</a:t>
            </a:r>
          </a:p>
          <a:p>
            <a:pPr marL="342900" indent="-342900" algn="just"/>
            <a:r>
              <a:rPr lang="es-ES" sz="2000" dirty="0"/>
              <a:t>Aprovechan su alta densidad de puertos.</a:t>
            </a:r>
          </a:p>
          <a:p>
            <a:pPr marL="342900" indent="-342900" algn="just"/>
            <a:r>
              <a:rPr lang="es-ES" sz="2000" dirty="0"/>
              <a:t>Almacenan en búfer tramas grandes.</a:t>
            </a:r>
          </a:p>
          <a:p>
            <a:pPr marL="342900" indent="-342900" algn="just"/>
            <a:r>
              <a:rPr lang="es-ES" sz="2000" dirty="0"/>
              <a:t>Emplean puertos de alta velocidad.</a:t>
            </a:r>
          </a:p>
          <a:p>
            <a:pPr marL="342900" indent="-342900" algn="just"/>
            <a:r>
              <a:rPr lang="es-ES" sz="2000" dirty="0"/>
              <a:t>Aprovechan su proceso </a:t>
            </a:r>
            <a:r>
              <a:rPr lang="es-ES" sz="2000" dirty="0" smtClean="0"/>
              <a:t>rápido de </a:t>
            </a:r>
            <a:r>
              <a:rPr lang="es-ES" sz="2000" dirty="0" err="1"/>
              <a:t>switching</a:t>
            </a:r>
            <a:r>
              <a:rPr lang="es-ES" sz="2000" dirty="0"/>
              <a:t> </a:t>
            </a:r>
            <a:r>
              <a:rPr lang="es-ES" sz="2000" dirty="0" smtClean="0"/>
              <a:t>interno.</a:t>
            </a:r>
            <a:endParaRPr lang="es-ES" sz="2000" dirty="0"/>
          </a:p>
          <a:p>
            <a:pPr marL="342900" indent="-342900" algn="just"/>
            <a:r>
              <a:rPr lang="es-ES" sz="2000" dirty="0"/>
              <a:t>Tienen un bajo costo por puerto.</a:t>
            </a:r>
          </a:p>
          <a:p>
            <a:pPr marL="0" indent="0" algn="just">
              <a:buNone/>
            </a:pPr>
            <a:endParaRPr lang="es-ES" sz="1600" dirty="0"/>
          </a:p>
        </p:txBody>
      </p:sp>
    </p:spTree>
    <p:extLst>
      <p:ext uri="{BB962C8B-B14F-4D97-AF65-F5344CB8AC3E}">
        <p14:creationId xmlns:p14="http://schemas.microsoft.com/office/powerpoint/2010/main" val="2749147719"/>
      </p:ext>
    </p:extLst>
  </p:cSld>
  <p:clrMapOvr>
    <a:masterClrMapping/>
  </p:clrMapOvr>
  <p:transition spd="med">
    <p:wipe dir="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Configurar un </a:t>
            </a:r>
            <a:r>
              <a:rPr lang="es-ES" sz="1800" dirty="0" err="1" smtClean="0"/>
              <a:t>switch</a:t>
            </a:r>
            <a:r>
              <a:rPr lang="es-ES" sz="1800" dirty="0" smtClean="0"/>
              <a:t> con parámetros iniciales</a:t>
            </a:r>
            <a:r>
              <a:rPr dirty="0"/>
              <a:t/>
            </a:r>
            <a:br>
              <a:rPr dirty="0"/>
            </a:br>
            <a:r>
              <a:rPr lang="es-ES" dirty="0">
                <a:latin typeface="Arial" charset="0"/>
              </a:rPr>
              <a:t>Secuencia de arranque de un switch</a:t>
            </a:r>
            <a:endParaRPr lang="es-ES" dirty="0">
              <a:solidFill>
                <a:srgbClr val="00B0F0"/>
              </a:solidFill>
              <a:latin typeface="Arial" charset="0"/>
            </a:endParaRPr>
          </a:p>
        </p:txBody>
      </p:sp>
      <p:sp>
        <p:nvSpPr>
          <p:cNvPr id="2" name="Content Placeholder 1"/>
          <p:cNvSpPr>
            <a:spLocks noGrp="1"/>
          </p:cNvSpPr>
          <p:nvPr>
            <p:ph idx="1"/>
          </p:nvPr>
        </p:nvSpPr>
        <p:spPr>
          <a:xfrm>
            <a:off x="213110" y="1569720"/>
            <a:ext cx="8601281" cy="4756652"/>
          </a:xfrm>
        </p:spPr>
        <p:txBody>
          <a:bodyPr/>
          <a:lstStyle/>
          <a:p>
            <a:pPr marL="457200" indent="-457200" algn="just">
              <a:buFont typeface="+mj-lt"/>
              <a:buAutoNum type="arabicPeriod"/>
            </a:pPr>
            <a:r>
              <a:rPr lang="es-ES" sz="2000" dirty="0"/>
              <a:t>Prueba de autodiagnóstico al encender (POST).</a:t>
            </a:r>
          </a:p>
          <a:p>
            <a:pPr marL="457200" indent="-457200" algn="just">
              <a:buFont typeface="+mj-lt"/>
              <a:buAutoNum type="arabicPeriod"/>
            </a:pPr>
            <a:r>
              <a:rPr lang="es-ES" sz="2000" dirty="0"/>
              <a:t>Se ejecuta el software del cargador de arranque.</a:t>
            </a:r>
          </a:p>
          <a:p>
            <a:pPr marL="457200" indent="-457200" algn="just">
              <a:buFont typeface="+mj-lt"/>
              <a:buAutoNum type="arabicPeriod"/>
            </a:pPr>
            <a:r>
              <a:rPr lang="es-ES" sz="2000" dirty="0"/>
              <a:t>El cargador de arranque lleva a cabo la inicialización de la CPU de bajo nivel.</a:t>
            </a:r>
          </a:p>
          <a:p>
            <a:pPr marL="457200" indent="-457200" algn="just">
              <a:buFont typeface="+mj-lt"/>
              <a:buAutoNum type="arabicPeriod"/>
            </a:pPr>
            <a:r>
              <a:rPr lang="es-ES" sz="2000" dirty="0"/>
              <a:t>El cargador de arranque inicializa el sistema de archivos flash.</a:t>
            </a:r>
          </a:p>
          <a:p>
            <a:pPr marL="457200" indent="-457200" algn="just">
              <a:buFont typeface="+mj-lt"/>
              <a:buAutoNum type="arabicPeriod"/>
            </a:pPr>
            <a:r>
              <a:rPr lang="es-ES" sz="2000" dirty="0"/>
              <a:t>El cargador de arranque ubica y carga en la memoria una imagen del software del sistema operativo IOS predeterminado y le cede el control del switch al IOS.</a:t>
            </a:r>
          </a:p>
          <a:p>
            <a:pPr algn="just"/>
            <a:endParaRPr lang="es-ES" sz="2000" dirty="0"/>
          </a:p>
        </p:txBody>
      </p:sp>
    </p:spTree>
    <p:extLst>
      <p:ext uri="{BB962C8B-B14F-4D97-AF65-F5344CB8AC3E}">
        <p14:creationId xmlns:p14="http://schemas.microsoft.com/office/powerpoint/2010/main" val="3138387112"/>
      </p:ext>
    </p:extLst>
  </p:cSld>
  <p:clrMapOvr>
    <a:masterClrMapping/>
  </p:clrMapOvr>
  <p:transition spd="med">
    <p:wipe dir="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nchor="t">
            <a:normAutofit/>
          </a:bodyPr>
          <a:lstStyle/>
          <a:p>
            <a:pPr eaLnBrk="1" hangingPunct="1"/>
            <a:r>
              <a:rPr lang="es-ES" sz="1800" dirty="0" smtClean="0"/>
              <a:t>Configurar un </a:t>
            </a:r>
            <a:r>
              <a:rPr lang="es-ES" sz="1800" dirty="0" err="1" smtClean="0"/>
              <a:t>switch</a:t>
            </a:r>
            <a:r>
              <a:rPr lang="es-ES" sz="1800" dirty="0" smtClean="0"/>
              <a:t> con parámetros iniciales</a:t>
            </a:r>
            <a:r>
              <a:rPr dirty="0"/>
              <a:t/>
            </a:r>
            <a:br>
              <a:rPr dirty="0"/>
            </a:br>
            <a:r>
              <a:rPr lang="es-ES" dirty="0">
                <a:latin typeface="Arial" charset="0"/>
              </a:rPr>
              <a:t>Secuencia de arranque de un </a:t>
            </a:r>
            <a:r>
              <a:rPr lang="es-ES" dirty="0" err="1" smtClean="0">
                <a:latin typeface="Arial" charset="0"/>
              </a:rPr>
              <a:t>switch</a:t>
            </a:r>
            <a:endParaRPr lang="es-ES" dirty="0">
              <a:solidFill>
                <a:srgbClr val="00B0F0"/>
              </a:solidFill>
              <a:latin typeface="Arial" charset="0"/>
            </a:endParaRPr>
          </a:p>
        </p:txBody>
      </p:sp>
      <p:sp>
        <p:nvSpPr>
          <p:cNvPr id="2" name="Content Placeholder 1"/>
          <p:cNvSpPr>
            <a:spLocks noGrp="1"/>
          </p:cNvSpPr>
          <p:nvPr>
            <p:ph idx="1"/>
          </p:nvPr>
        </p:nvSpPr>
        <p:spPr>
          <a:xfrm>
            <a:off x="213110" y="1569720"/>
            <a:ext cx="8752915" cy="4756652"/>
          </a:xfrm>
        </p:spPr>
        <p:txBody>
          <a:bodyPr/>
          <a:lstStyle/>
          <a:p>
            <a:pPr marL="0" indent="0" algn="just">
              <a:buNone/>
            </a:pPr>
            <a:r>
              <a:rPr lang="es-ES" sz="1400" dirty="0"/>
              <a:t>Para encontrar una imagen del Cisco IOS adecuada, el switch realiza los siguientes pasos:</a:t>
            </a:r>
          </a:p>
          <a:p>
            <a:pPr marL="746125" indent="-746125" algn="just">
              <a:buNone/>
            </a:pPr>
            <a:r>
              <a:rPr lang="es-ES" sz="1400" b="1" dirty="0"/>
              <a:t>Paso 1</a:t>
            </a:r>
            <a:r>
              <a:rPr lang="es-ES" sz="1400" b="1" dirty="0" smtClean="0"/>
              <a:t>.	</a:t>
            </a:r>
            <a:r>
              <a:rPr lang="es-ES" sz="1400" dirty="0" smtClean="0"/>
              <a:t>Intenta </a:t>
            </a:r>
            <a:r>
              <a:rPr lang="es-ES" sz="1400" dirty="0"/>
              <a:t>arrancar automáticamente con la información de la variable de entorno BOOT.</a:t>
            </a:r>
          </a:p>
          <a:p>
            <a:pPr marL="746125" indent="-746125" algn="just">
              <a:buNone/>
              <a:tabLst>
                <a:tab pos="746125" algn="l"/>
              </a:tabLst>
            </a:pPr>
            <a:r>
              <a:rPr lang="es-ES" sz="1400" b="1" dirty="0"/>
              <a:t>Paso 2</a:t>
            </a:r>
            <a:r>
              <a:rPr lang="es-ES" sz="1400" b="1" dirty="0" smtClean="0"/>
              <a:t>.</a:t>
            </a:r>
            <a:r>
              <a:rPr lang="es-ES" sz="1400" dirty="0" smtClean="0"/>
              <a:t>	Si </a:t>
            </a:r>
            <a:r>
              <a:rPr lang="es-ES" sz="1400" dirty="0"/>
              <a:t>esta variable no está establecida, el switch realiza una búsqueda integral en todo el sistema de archivos flash. Si puede, el switch carga y ejecuta el primer archivo ejecutable.</a:t>
            </a:r>
          </a:p>
          <a:p>
            <a:pPr marL="746125" indent="-746125" algn="just">
              <a:buNone/>
            </a:pPr>
            <a:r>
              <a:rPr lang="es-ES" sz="1400" b="1" dirty="0"/>
              <a:t>Paso 3</a:t>
            </a:r>
            <a:r>
              <a:rPr lang="es-ES" sz="1400" b="1" dirty="0" smtClean="0"/>
              <a:t>.</a:t>
            </a:r>
            <a:r>
              <a:rPr lang="es-ES" sz="1400" dirty="0" smtClean="0"/>
              <a:t>	A </a:t>
            </a:r>
            <a:r>
              <a:rPr lang="es-ES" sz="1400" dirty="0"/>
              <a:t>continuación, el sistema operativo IOS inicializa las interfaces mediante los comandos de Cisco IOS que se encuentran en el archivo de configuración y en la configuración de arranque, almacenados en la memoria NVRAM.</a:t>
            </a:r>
          </a:p>
          <a:p>
            <a:pPr marL="488950" indent="-488950" algn="just">
              <a:buNone/>
            </a:pPr>
            <a:r>
              <a:rPr lang="es-ES" sz="1400" b="1" dirty="0"/>
              <a:t>Nota</a:t>
            </a:r>
            <a:r>
              <a:rPr lang="es-ES" sz="1400" dirty="0"/>
              <a:t>: El comando</a:t>
            </a:r>
            <a:r>
              <a:rPr lang="es-ES" sz="2000" dirty="0" smtClean="0"/>
              <a:t> </a:t>
            </a:r>
            <a:r>
              <a:rPr lang="es-ES" sz="1400" b="1" dirty="0"/>
              <a:t>boot system</a:t>
            </a:r>
            <a:r>
              <a:rPr lang="es-ES" sz="2000" dirty="0" smtClean="0"/>
              <a:t> </a:t>
            </a:r>
            <a:r>
              <a:rPr lang="es-ES" sz="1400" dirty="0"/>
              <a:t>se puede utilizar para establecer la variable de entorno BOOT. Use el comando </a:t>
            </a:r>
            <a:r>
              <a:rPr lang="es-ES" sz="1400" b="1" dirty="0"/>
              <a:t>show boot</a:t>
            </a:r>
            <a:r>
              <a:rPr lang="es-ES" sz="1400" dirty="0"/>
              <a:t> para ver la configuración actual del archivo de arranque de IOS</a:t>
            </a:r>
            <a:r>
              <a:rPr lang="es-ES" sz="1400" dirty="0" smtClean="0"/>
              <a:t>.</a:t>
            </a:r>
            <a:endParaRPr lang="es-ES" sz="1800" dirty="0"/>
          </a:p>
        </p:txBody>
      </p:sp>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677" y="4179092"/>
            <a:ext cx="6323828" cy="22736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Picture 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585585" y="4637246"/>
            <a:ext cx="2343149" cy="11620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20248712"/>
      </p:ext>
    </p:extLst>
  </p:cSld>
  <p:clrMapOvr>
    <a:masterClrMapping/>
  </p:clrMapOvr>
  <p:transition spd="med">
    <p:wipe dir="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normAutofit fontScale="90000"/>
          </a:bodyPr>
          <a:lstStyle/>
          <a:p>
            <a:pPr eaLnBrk="1" hangingPunct="1"/>
            <a:r>
              <a:rPr lang="es-ES" sz="1800" dirty="0" smtClean="0"/>
              <a:t>Configurar un </a:t>
            </a:r>
            <a:r>
              <a:rPr lang="es-ES" sz="1800" dirty="0" err="1" smtClean="0"/>
              <a:t>switch</a:t>
            </a:r>
            <a:r>
              <a:rPr lang="es-ES" sz="1800" dirty="0" smtClean="0"/>
              <a:t> con parámetros iniciales</a:t>
            </a:r>
            <a:r>
              <a:rPr dirty="0"/>
              <a:t/>
            </a:r>
            <a:br>
              <a:rPr dirty="0"/>
            </a:br>
            <a:r>
              <a:rPr lang="es-ES" dirty="0" smtClean="0"/>
              <a:t>Recuperación tras un bloqueo del sistema</a:t>
            </a:r>
            <a:endParaRPr lang="es-ES" dirty="0">
              <a:solidFill>
                <a:srgbClr val="00B0F0"/>
              </a:solidFill>
              <a:latin typeface="Arial" charset="0"/>
            </a:endParaRPr>
          </a:p>
        </p:txBody>
      </p:sp>
      <p:sp>
        <p:nvSpPr>
          <p:cNvPr id="2" name="Content Placeholder 1"/>
          <p:cNvSpPr>
            <a:spLocks noGrp="1"/>
          </p:cNvSpPr>
          <p:nvPr>
            <p:ph idx="1"/>
          </p:nvPr>
        </p:nvSpPr>
        <p:spPr>
          <a:xfrm>
            <a:off x="213110" y="1369752"/>
            <a:ext cx="8537485" cy="5093780"/>
          </a:xfrm>
        </p:spPr>
        <p:txBody>
          <a:bodyPr>
            <a:normAutofit/>
          </a:bodyPr>
          <a:lstStyle/>
          <a:p>
            <a:pPr algn="just"/>
            <a:r>
              <a:rPr lang="es-ES" sz="2000" dirty="0"/>
              <a:t>El cargador de arranque también se puede utilizar para administrar el switch si el IOS no se puede cargar.</a:t>
            </a:r>
          </a:p>
          <a:p>
            <a:pPr algn="just"/>
            <a:r>
              <a:rPr lang="es-ES" sz="2000" dirty="0"/>
              <a:t>Se puede acceder al cargador de arranque mediante una conexión de consola con los siguientes pasos:</a:t>
            </a:r>
          </a:p>
          <a:p>
            <a:pPr marL="795337" lvl="1" indent="-457200" algn="just">
              <a:buFont typeface="+mj-lt"/>
              <a:buAutoNum type="arabicPeriod"/>
            </a:pPr>
            <a:r>
              <a:rPr lang="es-ES" sz="2000" dirty="0" smtClean="0"/>
              <a:t>Conectar un PC al puerto de consola del </a:t>
            </a:r>
            <a:r>
              <a:rPr lang="es-ES" sz="2000" dirty="0" err="1" smtClean="0"/>
              <a:t>switch</a:t>
            </a:r>
            <a:r>
              <a:rPr lang="es-ES" sz="2000" dirty="0" smtClean="0"/>
              <a:t> con un cable de consola. Desconecte el cable de alimentación del </a:t>
            </a:r>
            <a:r>
              <a:rPr lang="es-ES" sz="2000" dirty="0" err="1" smtClean="0"/>
              <a:t>switch</a:t>
            </a:r>
            <a:r>
              <a:rPr lang="es-ES" sz="2000" dirty="0" smtClean="0"/>
              <a:t>.</a:t>
            </a:r>
          </a:p>
          <a:p>
            <a:pPr marL="795337" lvl="1" indent="-457200" algn="just">
              <a:buFont typeface="+mj-lt"/>
              <a:buAutoNum type="arabicPeriod"/>
            </a:pPr>
            <a:r>
              <a:rPr lang="es-ES" sz="2000" dirty="0" smtClean="0"/>
              <a:t>Volver a conectar el cable de alimentación al </a:t>
            </a:r>
            <a:r>
              <a:rPr lang="es-ES" sz="2000" dirty="0" err="1" smtClean="0"/>
              <a:t>switch</a:t>
            </a:r>
            <a:r>
              <a:rPr lang="es-ES" sz="2000" dirty="0" smtClean="0"/>
              <a:t> y mantener presionado el botón </a:t>
            </a:r>
            <a:r>
              <a:rPr lang="es-ES" sz="2000" dirty="0" err="1" smtClean="0"/>
              <a:t>Mode</a:t>
            </a:r>
            <a:r>
              <a:rPr lang="es-ES" sz="2000" dirty="0" smtClean="0"/>
              <a:t> (Modo).</a:t>
            </a:r>
          </a:p>
          <a:p>
            <a:pPr marL="795337" lvl="1" indent="-457200" algn="just">
              <a:buFont typeface="+mj-lt"/>
              <a:buAutoNum type="arabicPeriod"/>
            </a:pPr>
            <a:r>
              <a:rPr lang="es-ES" sz="2000" dirty="0" smtClean="0"/>
              <a:t>El LED del sistema emite brevemente una luz color ámbar y después verde sólido. Soltar el botón </a:t>
            </a:r>
            <a:r>
              <a:rPr lang="es-ES" sz="2000" dirty="0" err="1" smtClean="0"/>
              <a:t>Mode</a:t>
            </a:r>
            <a:r>
              <a:rPr lang="es-ES" sz="2000" dirty="0" smtClean="0"/>
              <a:t>.</a:t>
            </a:r>
          </a:p>
          <a:p>
            <a:pPr algn="just"/>
            <a:r>
              <a:rPr lang="es-ES" sz="2000" dirty="0"/>
              <a:t>Aparece la petición</a:t>
            </a:r>
            <a:r>
              <a:rPr lang="es-ES" dirty="0" smtClean="0"/>
              <a:t> </a:t>
            </a:r>
            <a:r>
              <a:rPr lang="es-ES" sz="2000" b="1" dirty="0">
                <a:latin typeface="Courier New" pitchFamily="49" charset="0"/>
              </a:rPr>
              <a:t>switch: </a:t>
            </a:r>
            <a:r>
              <a:rPr lang="es-ES" sz="2000" dirty="0"/>
              <a:t>del cargador de arranque en el software de emulación de terminales en la PC.</a:t>
            </a:r>
          </a:p>
          <a:p>
            <a:pPr algn="just"/>
            <a:endParaRPr lang="es-ES" sz="2000" dirty="0"/>
          </a:p>
        </p:txBody>
      </p:sp>
    </p:spTree>
    <p:extLst>
      <p:ext uri="{BB962C8B-B14F-4D97-AF65-F5344CB8AC3E}">
        <p14:creationId xmlns:p14="http://schemas.microsoft.com/office/powerpoint/2010/main" val="3745833583"/>
      </p:ext>
    </p:extLst>
  </p:cSld>
  <p:clrMapOvr>
    <a:masterClrMapping/>
  </p:clrMapOvr>
  <p:transition spd="med">
    <p:wipe dir="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Configurar un </a:t>
            </a:r>
            <a:r>
              <a:rPr lang="es-ES" sz="1800" dirty="0" err="1" smtClean="0"/>
              <a:t>switch</a:t>
            </a:r>
            <a:r>
              <a:rPr lang="es-ES" sz="1800" dirty="0" smtClean="0"/>
              <a:t> con parámetros iniciales</a:t>
            </a:r>
            <a:r>
              <a:rPr dirty="0"/>
              <a:t/>
            </a:r>
            <a:br>
              <a:rPr dirty="0"/>
            </a:br>
            <a:r>
              <a:rPr lang="es-ES" dirty="0">
                <a:latin typeface="Arial" charset="0"/>
              </a:rPr>
              <a:t>Indicadores LED de un switch</a:t>
            </a:r>
            <a:endParaRPr lang="es-ES" dirty="0">
              <a:solidFill>
                <a:srgbClr val="00B0F0"/>
              </a:solidFill>
              <a:latin typeface="Arial" charset="0"/>
            </a:endParaRPr>
          </a:p>
        </p:txBody>
      </p:sp>
      <p:sp>
        <p:nvSpPr>
          <p:cNvPr id="2" name="Content Placeholder 1"/>
          <p:cNvSpPr>
            <a:spLocks noGrp="1"/>
          </p:cNvSpPr>
          <p:nvPr>
            <p:ph idx="1"/>
          </p:nvPr>
        </p:nvSpPr>
        <p:spPr>
          <a:xfrm>
            <a:off x="213110" y="1369752"/>
            <a:ext cx="8752915" cy="5093780"/>
          </a:xfrm>
        </p:spPr>
        <p:txBody>
          <a:bodyPr>
            <a:normAutofit/>
          </a:bodyPr>
          <a:lstStyle/>
          <a:p>
            <a:r>
              <a:rPr lang="es-ES" sz="1800" dirty="0"/>
              <a:t>Cada puerto en los switches Cisco Catalyst tiene indicadores luminosos LED de estado. </a:t>
            </a:r>
          </a:p>
          <a:p>
            <a:r>
              <a:rPr lang="es-ES" sz="1800" dirty="0"/>
              <a:t>Estos LED reflejan la actividad de los puertos de manera predeterminada, pero también pueden proporcionar otra información sobre el switch mediante el botón Mode.</a:t>
            </a:r>
          </a:p>
          <a:p>
            <a:r>
              <a:rPr lang="es-ES" sz="1800" dirty="0"/>
              <a:t>Los siguientes modos están disponibles en los switches Cisco Catalyst 2960:</a:t>
            </a:r>
          </a:p>
          <a:p>
            <a:pPr marL="625475" lvl="1" indent="-168275">
              <a:tabLst>
                <a:tab pos="517525" algn="l"/>
                <a:tab pos="579438" algn="l"/>
                <a:tab pos="625475" algn="l"/>
              </a:tabLst>
            </a:pPr>
            <a:r>
              <a:rPr lang="es-ES" sz="1800" dirty="0"/>
              <a:t>LED del sistema</a:t>
            </a:r>
          </a:p>
          <a:p>
            <a:pPr marL="625475" lvl="1" indent="-168275">
              <a:tabLst>
                <a:tab pos="517525" algn="l"/>
                <a:tab pos="579438" algn="l"/>
                <a:tab pos="625475" algn="l"/>
              </a:tabLst>
            </a:pPr>
            <a:r>
              <a:rPr lang="es-ES" sz="1800" dirty="0"/>
              <a:t>LED del sistema de alimentación </a:t>
            </a:r>
            <a:r>
              <a:rPr lang="es-ES" sz="1800" dirty="0" smtClean="0"/>
              <a:t/>
            </a:r>
            <a:br>
              <a:rPr lang="es-ES" sz="1800" dirty="0" smtClean="0"/>
            </a:br>
            <a:r>
              <a:rPr lang="es-ES" sz="1800" dirty="0" smtClean="0"/>
              <a:t>redundante </a:t>
            </a:r>
            <a:r>
              <a:rPr lang="es-ES" sz="1800" dirty="0"/>
              <a:t>(RPS)</a:t>
            </a:r>
          </a:p>
          <a:p>
            <a:pPr marL="625475" lvl="1" indent="-168275">
              <a:tabLst>
                <a:tab pos="517525" algn="l"/>
                <a:tab pos="579438" algn="l"/>
                <a:tab pos="625475" algn="l"/>
              </a:tabLst>
            </a:pPr>
            <a:r>
              <a:rPr lang="es-ES" sz="1800" dirty="0"/>
              <a:t>LED de estado del puerto</a:t>
            </a:r>
          </a:p>
          <a:p>
            <a:pPr marL="625475" lvl="1" indent="-168275">
              <a:tabLst>
                <a:tab pos="517525" algn="l"/>
                <a:tab pos="579438" algn="l"/>
                <a:tab pos="625475" algn="l"/>
              </a:tabLst>
            </a:pPr>
            <a:r>
              <a:rPr lang="es-ES" sz="1800" dirty="0"/>
              <a:t>LED de modo dúplex del puerto</a:t>
            </a:r>
          </a:p>
          <a:p>
            <a:pPr marL="625475" lvl="1" indent="-168275">
              <a:tabLst>
                <a:tab pos="517525" algn="l"/>
                <a:tab pos="579438" algn="l"/>
                <a:tab pos="625475" algn="l"/>
              </a:tabLst>
            </a:pPr>
            <a:r>
              <a:rPr lang="es-ES" sz="1800" dirty="0"/>
              <a:t>LED de velocidad del puerto</a:t>
            </a:r>
          </a:p>
          <a:p>
            <a:pPr marL="625475" lvl="1" indent="-168275">
              <a:tabLst>
                <a:tab pos="517525" algn="l"/>
                <a:tab pos="579438" algn="l"/>
                <a:tab pos="625475" algn="l"/>
              </a:tabLst>
            </a:pPr>
            <a:r>
              <a:rPr lang="es-ES" sz="1800" dirty="0"/>
              <a:t>LED de modo de alimentación por </a:t>
            </a:r>
            <a:r>
              <a:rPr lang="es-ES" sz="1800" dirty="0" smtClean="0"/>
              <a:t/>
            </a:r>
            <a:br>
              <a:rPr lang="es-ES" sz="1800" dirty="0" smtClean="0"/>
            </a:br>
            <a:r>
              <a:rPr lang="es-ES" sz="1800" dirty="0" smtClean="0"/>
              <a:t>Ethernet</a:t>
            </a:r>
            <a:endParaRPr lang="es-ES" sz="1800" dirty="0"/>
          </a:p>
        </p:txBody>
      </p:sp>
      <p:pic>
        <p:nvPicPr>
          <p:cNvPr id="4" name="Picture 3"/>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211960" y="2770259"/>
            <a:ext cx="4781002" cy="3467053"/>
          </a:xfrm>
          <a:prstGeom prst="rect">
            <a:avLst/>
          </a:prstGeom>
          <a:ln>
            <a:solidFill>
              <a:schemeClr val="tx1"/>
            </a:solidFill>
          </a:ln>
        </p:spPr>
      </p:pic>
    </p:spTree>
    <p:extLst>
      <p:ext uri="{BB962C8B-B14F-4D97-AF65-F5344CB8AC3E}">
        <p14:creationId xmlns:p14="http://schemas.microsoft.com/office/powerpoint/2010/main" val="1581398625"/>
      </p:ext>
    </p:extLst>
  </p:cSld>
  <p:clrMapOvr>
    <a:masterClrMapping/>
  </p:clrMapOvr>
  <p:transition spd="med">
    <p:wipe dir="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3868" y="394392"/>
            <a:ext cx="8748113" cy="838200"/>
          </a:xfrm>
        </p:spPr>
        <p:txBody>
          <a:bodyPr anchor="b">
            <a:normAutofit fontScale="90000"/>
          </a:bodyPr>
          <a:lstStyle/>
          <a:p>
            <a:pPr eaLnBrk="1" hangingPunct="1"/>
            <a:r>
              <a:rPr lang="es-ES" sz="1800" dirty="0" smtClean="0"/>
              <a:t>Redes convergentes</a:t>
            </a:r>
            <a:r>
              <a:rPr lang="en-US" dirty="0" smtClean="0"/>
              <a:t>
</a:t>
            </a:r>
            <a:r>
              <a:rPr lang="es-ES" sz="2800" dirty="0" smtClean="0"/>
              <a:t>Jerarquía en las redes conmutadas sin fronteras</a:t>
            </a:r>
            <a:endParaRPr lang="es-ES" sz="2800" dirty="0">
              <a:solidFill>
                <a:srgbClr val="00B0F0"/>
              </a:solidFill>
              <a:latin typeface="Arial" charset="0"/>
            </a:endParaRPr>
          </a:p>
        </p:txBody>
      </p:sp>
      <p:sp>
        <p:nvSpPr>
          <p:cNvPr id="2" name="Content Placeholder 1"/>
          <p:cNvSpPr>
            <a:spLocks noGrp="1"/>
          </p:cNvSpPr>
          <p:nvPr>
            <p:ph idx="1"/>
          </p:nvPr>
        </p:nvSpPr>
        <p:spPr>
          <a:xfrm>
            <a:off x="195768" y="1666567"/>
            <a:ext cx="3366139" cy="4586749"/>
          </a:xfrm>
        </p:spPr>
        <p:txBody>
          <a:bodyPr/>
          <a:lstStyle/>
          <a:p>
            <a:pPr marL="0" indent="0" algn="just">
              <a:buNone/>
            </a:pPr>
            <a:r>
              <a:rPr lang="es-ES" sz="2000" dirty="0"/>
              <a:t>Las pautas de diseño de las redes conmutadas sin fronteras se basan en los siguientes principios:</a:t>
            </a:r>
          </a:p>
          <a:p>
            <a:pPr marL="236538" lvl="1" indent="-236538" algn="just">
              <a:spcBef>
                <a:spcPct val="50000"/>
              </a:spcBef>
              <a:buFont typeface="Wingdings" pitchFamily="2" charset="2"/>
              <a:buChar char="§"/>
            </a:pPr>
            <a:r>
              <a:rPr lang="es-ES" sz="2000" dirty="0" smtClean="0"/>
              <a:t>Jerárquico</a:t>
            </a:r>
          </a:p>
          <a:p>
            <a:pPr marL="236538" lvl="1" indent="-236538" algn="just">
              <a:spcBef>
                <a:spcPct val="50000"/>
              </a:spcBef>
              <a:buFont typeface="Wingdings" pitchFamily="2" charset="2"/>
              <a:buChar char="§"/>
            </a:pPr>
            <a:r>
              <a:rPr lang="es-ES" sz="2000" dirty="0" smtClean="0"/>
              <a:t>Modularidad</a:t>
            </a:r>
          </a:p>
          <a:p>
            <a:pPr marL="236538" lvl="1" indent="-236538" algn="just">
              <a:spcBef>
                <a:spcPct val="50000"/>
              </a:spcBef>
              <a:buFont typeface="Wingdings" pitchFamily="2" charset="2"/>
              <a:buChar char="§"/>
            </a:pPr>
            <a:r>
              <a:rPr lang="es-ES" sz="2000" dirty="0" smtClean="0"/>
              <a:t>Capacidad de recuperación</a:t>
            </a:r>
          </a:p>
          <a:p>
            <a:pPr marL="236538" lvl="1" indent="-236538" algn="just">
              <a:spcBef>
                <a:spcPct val="50000"/>
              </a:spcBef>
              <a:buFont typeface="Wingdings" pitchFamily="2" charset="2"/>
              <a:buChar char="§"/>
            </a:pPr>
            <a:r>
              <a:rPr lang="es-ES" sz="2000" dirty="0" smtClean="0"/>
              <a:t>Flexibilidad</a:t>
            </a:r>
          </a:p>
          <a:p>
            <a:pPr marL="0" indent="0" algn="just">
              <a:buNone/>
            </a:pPr>
            <a:endParaRPr lang="es-ES" sz="1600" dirty="0"/>
          </a:p>
        </p:txBody>
      </p:sp>
      <p:pic>
        <p:nvPicPr>
          <p:cNvPr id="5" name="Picture 4"/>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3745384" y="1666609"/>
            <a:ext cx="5069525" cy="4137023"/>
          </a:xfrm>
          <a:prstGeom prst="rect">
            <a:avLst/>
          </a:prstGeom>
          <a:ln>
            <a:solidFill>
              <a:schemeClr val="tx1"/>
            </a:solidFill>
          </a:ln>
        </p:spPr>
      </p:pic>
    </p:spTree>
    <p:extLst>
      <p:ext uri="{BB962C8B-B14F-4D97-AF65-F5344CB8AC3E}">
        <p14:creationId xmlns:p14="http://schemas.microsoft.com/office/powerpoint/2010/main" val="2375708453"/>
      </p:ext>
    </p:extLst>
  </p:cSld>
  <p:clrMapOvr>
    <a:masterClrMapping/>
  </p:clrMapOvr>
  <p:transition spd="med">
    <p:wipe dir="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nchor="t">
            <a:normAutofit fontScale="90000"/>
          </a:bodyPr>
          <a:lstStyle/>
          <a:p>
            <a:pPr eaLnBrk="1" hangingPunct="1"/>
            <a:r>
              <a:rPr lang="es-ES" sz="1800" dirty="0" smtClean="0"/>
              <a:t>Configurar un </a:t>
            </a:r>
            <a:r>
              <a:rPr lang="es-ES" sz="1800" dirty="0" err="1" smtClean="0"/>
              <a:t>switch</a:t>
            </a:r>
            <a:r>
              <a:rPr lang="es-ES" sz="1800" dirty="0" smtClean="0"/>
              <a:t> con parámetros iniciales</a:t>
            </a:r>
            <a:r>
              <a:rPr dirty="0"/>
              <a:t/>
            </a:r>
            <a:br>
              <a:rPr dirty="0"/>
            </a:br>
            <a:r>
              <a:rPr lang="es-ES" dirty="0" smtClean="0"/>
              <a:t>Preparación para la administración básica de un </a:t>
            </a:r>
            <a:r>
              <a:rPr lang="es-ES" dirty="0" err="1" smtClean="0"/>
              <a:t>switch</a:t>
            </a:r>
            <a:endParaRPr lang="es-ES" dirty="0">
              <a:solidFill>
                <a:srgbClr val="00B0F0"/>
              </a:solidFill>
              <a:latin typeface="Arial" charset="0"/>
            </a:endParaRPr>
          </a:p>
        </p:txBody>
      </p:sp>
      <p:sp>
        <p:nvSpPr>
          <p:cNvPr id="2" name="Content Placeholder 1"/>
          <p:cNvSpPr>
            <a:spLocks noGrp="1"/>
          </p:cNvSpPr>
          <p:nvPr>
            <p:ph idx="1"/>
          </p:nvPr>
        </p:nvSpPr>
        <p:spPr>
          <a:xfrm>
            <a:off x="213110" y="1539240"/>
            <a:ext cx="8526853" cy="2636520"/>
          </a:xfrm>
        </p:spPr>
        <p:txBody>
          <a:bodyPr>
            <a:noAutofit/>
          </a:bodyPr>
          <a:lstStyle/>
          <a:p>
            <a:pPr marL="0" indent="0" algn="just">
              <a:buNone/>
            </a:pPr>
            <a:r>
              <a:rPr lang="es-ES" sz="2800" dirty="0"/>
              <a:t>Para administrar un switch Cisco en forma remota, se </a:t>
            </a:r>
            <a:r>
              <a:rPr lang="es-ES" sz="2800" dirty="0" smtClean="0"/>
              <a:t>debe </a:t>
            </a:r>
            <a:r>
              <a:rPr lang="es-ES" sz="2800" dirty="0"/>
              <a:t>configurar para que acceda a la red.</a:t>
            </a:r>
          </a:p>
          <a:p>
            <a:pPr algn="just"/>
            <a:r>
              <a:rPr lang="es-ES" sz="2000" dirty="0"/>
              <a:t>Para conectar </a:t>
            </a:r>
            <a:r>
              <a:rPr lang="es-ES" sz="2000" dirty="0" smtClean="0"/>
              <a:t>un </a:t>
            </a:r>
            <a:r>
              <a:rPr lang="es-ES" sz="2000" dirty="0"/>
              <a:t>PC al puerto de consola de un switch para su configuración, se utiliza un cable de consola.</a:t>
            </a:r>
          </a:p>
          <a:p>
            <a:pPr algn="just"/>
            <a:r>
              <a:rPr lang="es-ES" sz="2000" dirty="0"/>
              <a:t>La información de IP (dirección, máscara de subred, gateway) se debe asignar a una interfaz virtual </a:t>
            </a:r>
            <a:r>
              <a:rPr lang="es-ES" sz="2000" dirty="0" smtClean="0"/>
              <a:t>del </a:t>
            </a:r>
            <a:r>
              <a:rPr lang="es-ES" sz="2000" dirty="0"/>
              <a:t>switch (SVI).</a:t>
            </a:r>
          </a:p>
          <a:p>
            <a:pPr algn="just"/>
            <a:r>
              <a:rPr lang="es-ES" sz="2000" dirty="0"/>
              <a:t>Si el switch se administra desde una red remota, también se debe configurar un gateway predeterminado.</a:t>
            </a:r>
          </a:p>
          <a:p>
            <a:pPr algn="just"/>
            <a:r>
              <a:rPr lang="es-ES" sz="2000" b="1" dirty="0" smtClean="0">
                <a:solidFill>
                  <a:srgbClr val="002060"/>
                </a:solidFill>
              </a:rPr>
              <a:t>Una vez hecho esto, el </a:t>
            </a:r>
            <a:r>
              <a:rPr lang="es-ES" sz="2000" b="1" dirty="0" err="1" smtClean="0">
                <a:solidFill>
                  <a:srgbClr val="002060"/>
                </a:solidFill>
              </a:rPr>
              <a:t>switch</a:t>
            </a:r>
            <a:r>
              <a:rPr lang="es-ES" sz="2000" b="1" dirty="0" smtClean="0">
                <a:solidFill>
                  <a:srgbClr val="002060"/>
                </a:solidFill>
              </a:rPr>
              <a:t> permite </a:t>
            </a:r>
            <a:r>
              <a:rPr lang="es-ES" sz="2000" b="1" dirty="0">
                <a:solidFill>
                  <a:srgbClr val="002060"/>
                </a:solidFill>
              </a:rPr>
              <a:t>la administración remota </a:t>
            </a:r>
            <a:r>
              <a:rPr lang="es-ES" sz="2000" b="1" dirty="0" smtClean="0">
                <a:solidFill>
                  <a:srgbClr val="002060"/>
                </a:solidFill>
              </a:rPr>
              <a:t>pero no </a:t>
            </a:r>
            <a:r>
              <a:rPr lang="es-ES" sz="2000" b="1" dirty="0" err="1" smtClean="0">
                <a:solidFill>
                  <a:srgbClr val="002060"/>
                </a:solidFill>
              </a:rPr>
              <a:t>enruta</a:t>
            </a:r>
            <a:r>
              <a:rPr lang="es-ES" sz="2000" b="1" dirty="0" smtClean="0">
                <a:solidFill>
                  <a:srgbClr val="002060"/>
                </a:solidFill>
              </a:rPr>
              <a:t> </a:t>
            </a:r>
            <a:r>
              <a:rPr lang="es-ES" sz="2000" b="1" dirty="0">
                <a:solidFill>
                  <a:srgbClr val="002060"/>
                </a:solidFill>
              </a:rPr>
              <a:t>paquetes de capa 3.</a:t>
            </a:r>
          </a:p>
        </p:txBody>
      </p:sp>
    </p:spTree>
    <p:extLst>
      <p:ext uri="{BB962C8B-B14F-4D97-AF65-F5344CB8AC3E}">
        <p14:creationId xmlns:p14="http://schemas.microsoft.com/office/powerpoint/2010/main" val="4087892965"/>
      </p:ext>
    </p:extLst>
  </p:cSld>
  <p:clrMapOvr>
    <a:masterClrMapping/>
  </p:clrMapOvr>
  <p:transition spd="med">
    <p:wipe dir="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3868" y="516312"/>
            <a:ext cx="8772157" cy="838200"/>
          </a:xfrm>
        </p:spPr>
        <p:txBody>
          <a:bodyPr anchor="t">
            <a:normAutofit fontScale="90000"/>
          </a:bodyPr>
          <a:lstStyle/>
          <a:p>
            <a:pPr eaLnBrk="1" hangingPunct="1"/>
            <a:r>
              <a:rPr lang="es-ES" sz="1800" dirty="0" smtClean="0"/>
              <a:t>Configurar un </a:t>
            </a:r>
            <a:r>
              <a:rPr lang="es-ES" sz="1800" dirty="0" err="1" smtClean="0"/>
              <a:t>switch</a:t>
            </a:r>
            <a:r>
              <a:rPr lang="es-ES" sz="1800" dirty="0" smtClean="0"/>
              <a:t> con parámetros iniciales</a:t>
            </a:r>
            <a:r>
              <a:rPr dirty="0"/>
              <a:t/>
            </a:r>
            <a:br>
              <a:rPr dirty="0"/>
            </a:br>
            <a:r>
              <a:rPr lang="es-ES" dirty="0">
                <a:latin typeface="Arial" charset="0"/>
              </a:rPr>
              <a:t>Configurar el acceso a la administración de un switch</a:t>
            </a:r>
            <a:endParaRPr lang="es-ES" dirty="0">
              <a:solidFill>
                <a:srgbClr val="00B0F0"/>
              </a:solidFill>
              <a:latin typeface="Arial" charset="0"/>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65980" y="1785207"/>
            <a:ext cx="7533139" cy="45807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04528052"/>
      </p:ext>
    </p:extLst>
  </p:cSld>
  <p:clrMapOvr>
    <a:masterClrMapping/>
  </p:clrMapOvr>
  <p:transition spd="med">
    <p:wipe dir="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3868" y="760152"/>
            <a:ext cx="8772157" cy="838200"/>
          </a:xfrm>
        </p:spPr>
        <p:txBody>
          <a:bodyPr>
            <a:normAutofit fontScale="90000"/>
          </a:bodyPr>
          <a:lstStyle/>
          <a:p>
            <a:pPr eaLnBrk="1" hangingPunct="1"/>
            <a:r>
              <a:rPr lang="es-ES" sz="1800" dirty="0" smtClean="0"/>
              <a:t>Configurar un </a:t>
            </a:r>
            <a:r>
              <a:rPr lang="es-ES" sz="1800" dirty="0" err="1" smtClean="0"/>
              <a:t>switch</a:t>
            </a:r>
            <a:r>
              <a:rPr lang="es-ES" sz="1800" dirty="0" smtClean="0"/>
              <a:t> con parámetros iniciales</a:t>
            </a:r>
            <a:r>
              <a:rPr dirty="0"/>
              <a:t/>
            </a:r>
            <a:br>
              <a:rPr dirty="0"/>
            </a:br>
            <a:r>
              <a:rPr lang="es-ES" dirty="0">
                <a:latin typeface="Arial" charset="0"/>
              </a:rPr>
              <a:t>Configurar el acceso a la administración de un switch (continuación)</a:t>
            </a:r>
            <a:endParaRPr lang="es-ES" dirty="0">
              <a:solidFill>
                <a:srgbClr val="00B0F0"/>
              </a:solidFill>
              <a:latin typeface="Arial" charset="0"/>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061112" y="1939288"/>
            <a:ext cx="6923964" cy="327913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979919" y="5039678"/>
            <a:ext cx="5086350" cy="13811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858015705"/>
      </p:ext>
    </p:extLst>
  </p:cSld>
  <p:clrMapOvr>
    <a:masterClrMapping/>
  </p:clrMapOvr>
  <p:transition spd="med">
    <p:wipe dir="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3868" y="760152"/>
            <a:ext cx="8772157" cy="838200"/>
          </a:xfrm>
        </p:spPr>
        <p:txBody>
          <a:bodyPr>
            <a:normAutofit fontScale="90000"/>
          </a:bodyPr>
          <a:lstStyle/>
          <a:p>
            <a:pPr eaLnBrk="1" hangingPunct="1">
              <a:tabLst>
                <a:tab pos="2328863" algn="l"/>
              </a:tabLst>
            </a:pPr>
            <a:r>
              <a:rPr lang="es-ES" sz="1800" dirty="0" smtClean="0"/>
              <a:t>Configurar un </a:t>
            </a:r>
            <a:r>
              <a:rPr lang="es-ES" sz="1800" dirty="0" err="1" smtClean="0"/>
              <a:t>switch</a:t>
            </a:r>
            <a:r>
              <a:rPr lang="es-ES" sz="1800" dirty="0" smtClean="0"/>
              <a:t> con parámetros iniciales</a:t>
            </a:r>
            <a:r>
              <a:rPr dirty="0"/>
              <a:t/>
            </a:r>
            <a:br>
              <a:rPr dirty="0"/>
            </a:br>
            <a:r>
              <a:rPr lang="es-ES" dirty="0">
                <a:latin typeface="Arial" charset="0"/>
              </a:rPr>
              <a:t>Configurar el acceso a la administración de un switch (continuación)</a:t>
            </a:r>
            <a:endParaRPr lang="es-ES" dirty="0">
              <a:solidFill>
                <a:srgbClr val="00B0F0"/>
              </a:solidFill>
              <a:latin typeface="Arial" charset="0"/>
            </a:endParaRP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557474" y="2263646"/>
            <a:ext cx="5935844" cy="2885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09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64154" y="2617470"/>
            <a:ext cx="5794282" cy="3524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10691301"/>
      </p:ext>
    </p:extLst>
  </p:cSld>
  <p:clrMapOvr>
    <a:masterClrMapping/>
  </p:clrMapOvr>
  <p:transition spd="med">
    <p:wipe dir="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Configurar los puertos de un </a:t>
            </a:r>
            <a:r>
              <a:rPr lang="es-ES" sz="1800" dirty="0" err="1" smtClean="0"/>
              <a:t>switch</a:t>
            </a:r>
            <a:r>
              <a:rPr dirty="0"/>
              <a:t/>
            </a:r>
            <a:br>
              <a:rPr dirty="0"/>
            </a:br>
            <a:r>
              <a:rPr lang="es-ES" dirty="0">
                <a:latin typeface="Arial" charset="0"/>
              </a:rPr>
              <a:t>Comunicación en dúplex</a:t>
            </a:r>
            <a:endParaRPr lang="es-ES" dirty="0">
              <a:solidFill>
                <a:srgbClr val="00B0F0"/>
              </a:solidFill>
              <a:latin typeface="Arial" charset="0"/>
            </a:endParaRP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229833" y="1790700"/>
            <a:ext cx="6567331" cy="41376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88949728"/>
      </p:ext>
    </p:extLst>
  </p:cSld>
  <p:clrMapOvr>
    <a:masterClrMapping/>
  </p:clrMapOvr>
  <p:transition spd="med">
    <p:wipe dir="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3868" y="394392"/>
            <a:ext cx="8737481" cy="809568"/>
          </a:xfrm>
        </p:spPr>
        <p:txBody>
          <a:bodyPr anchor="t">
            <a:normAutofit fontScale="90000"/>
          </a:bodyPr>
          <a:lstStyle/>
          <a:p>
            <a:pPr eaLnBrk="1" hangingPunct="1"/>
            <a:r>
              <a:rPr lang="es-ES" sz="1800" dirty="0" smtClean="0"/>
              <a:t>Configurar los puertos de un </a:t>
            </a:r>
            <a:r>
              <a:rPr lang="es-ES" sz="1800" dirty="0" err="1" smtClean="0"/>
              <a:t>switch</a:t>
            </a:r>
            <a:r>
              <a:rPr dirty="0"/>
              <a:t/>
            </a:r>
            <a:br>
              <a:rPr dirty="0"/>
            </a:br>
            <a:r>
              <a:rPr lang="es-ES" dirty="0">
                <a:latin typeface="Arial" charset="0"/>
              </a:rPr>
              <a:t>Configurar los puertos de un switch en la capa física</a:t>
            </a:r>
            <a:endParaRPr lang="es-ES" dirty="0">
              <a:solidFill>
                <a:srgbClr val="00B0F0"/>
              </a:solidFill>
              <a:latin typeface="Arial" charset="0"/>
            </a:endParaRP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472896" y="1507722"/>
            <a:ext cx="6162343" cy="46700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96688938"/>
      </p:ext>
    </p:extLst>
  </p:cSld>
  <p:clrMapOvr>
    <a:masterClrMapping/>
  </p:clrMapOvr>
  <p:transition spd="med">
    <p:wipe dir="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3868" y="394392"/>
            <a:ext cx="8950132" cy="809568"/>
          </a:xfrm>
        </p:spPr>
        <p:txBody>
          <a:bodyPr/>
          <a:lstStyle/>
          <a:p>
            <a:pPr eaLnBrk="1" hangingPunct="1"/>
            <a:r>
              <a:rPr lang="es-ES" sz="1800" dirty="0" smtClean="0"/>
              <a:t>Configurar los puertos de un </a:t>
            </a:r>
            <a:r>
              <a:rPr lang="es-ES" sz="1800" dirty="0" err="1" smtClean="0"/>
              <a:t>switch</a:t>
            </a:r>
            <a:r>
              <a:rPr dirty="0"/>
              <a:t/>
            </a:r>
            <a:br>
              <a:rPr dirty="0"/>
            </a:br>
            <a:r>
              <a:rPr lang="es-ES" dirty="0">
                <a:latin typeface="Arial" charset="0"/>
              </a:rPr>
              <a:t>Auto-MDIX</a:t>
            </a:r>
            <a:endParaRPr lang="es-ES" dirty="0">
              <a:solidFill>
                <a:srgbClr val="00B0F0"/>
              </a:solidFill>
              <a:latin typeface="Arial" charset="0"/>
            </a:endParaRPr>
          </a:p>
        </p:txBody>
      </p:sp>
      <p:sp>
        <p:nvSpPr>
          <p:cNvPr id="2" name="Rectangle 1"/>
          <p:cNvSpPr/>
          <p:nvPr/>
        </p:nvSpPr>
        <p:spPr>
          <a:xfrm>
            <a:off x="350520" y="1499444"/>
            <a:ext cx="8229600" cy="3804118"/>
          </a:xfrm>
          <a:prstGeom prst="rect">
            <a:avLst/>
          </a:prstGeom>
        </p:spPr>
        <p:txBody>
          <a:bodyPr wrap="square">
            <a:spAutoFit/>
          </a:bodyPr>
          <a:lstStyle/>
          <a:p>
            <a:pPr marL="236538" indent="-236538" algn="just" defTabSz="814388">
              <a:lnSpc>
                <a:spcPct val="95000"/>
              </a:lnSpc>
              <a:spcBef>
                <a:spcPct val="50000"/>
              </a:spcBef>
              <a:buClr>
                <a:srgbClr val="708CA1"/>
              </a:buClr>
              <a:buFont typeface="Wingdings" charset="0"/>
              <a:buChar char="§"/>
            </a:pPr>
            <a:r>
              <a:rPr lang="es-ES" sz="2400" dirty="0">
                <a:latin typeface="+mn-lt"/>
              </a:rPr>
              <a:t>Antes se requerían determinados tipos de cable (cruzados o directos) para conectar dispositivos.</a:t>
            </a:r>
          </a:p>
          <a:p>
            <a:pPr marL="236538" indent="-236538" algn="just" defTabSz="814388">
              <a:lnSpc>
                <a:spcPct val="95000"/>
              </a:lnSpc>
              <a:spcBef>
                <a:spcPct val="50000"/>
              </a:spcBef>
              <a:buClr>
                <a:srgbClr val="708CA1"/>
              </a:buClr>
              <a:buFont typeface="Wingdings" charset="0"/>
              <a:buChar char="§"/>
            </a:pPr>
            <a:r>
              <a:rPr lang="es-ES" sz="2400" dirty="0">
                <a:latin typeface="+mn-lt"/>
              </a:rPr>
              <a:t>La característica de interfaz cruzada automática </a:t>
            </a:r>
            <a:r>
              <a:rPr lang="es-ES" sz="2400" dirty="0" smtClean="0">
                <a:latin typeface="+mn-lt"/>
              </a:rPr>
              <a:t>dependiente </a:t>
            </a:r>
            <a:r>
              <a:rPr lang="es-ES" sz="2400" dirty="0">
                <a:latin typeface="+mn-lt"/>
              </a:rPr>
              <a:t>del medio (auto-MDIX) elimina este problema.</a:t>
            </a:r>
          </a:p>
          <a:p>
            <a:pPr marL="236538" indent="-236538" algn="just" defTabSz="814388">
              <a:lnSpc>
                <a:spcPct val="95000"/>
              </a:lnSpc>
              <a:spcBef>
                <a:spcPct val="50000"/>
              </a:spcBef>
              <a:buClr>
                <a:srgbClr val="708CA1"/>
              </a:buClr>
              <a:buFont typeface="Wingdings" charset="0"/>
              <a:buChar char="§"/>
            </a:pPr>
            <a:r>
              <a:rPr lang="es-ES" sz="2400" dirty="0">
                <a:latin typeface="+mn-lt"/>
              </a:rPr>
              <a:t>Cuando se habilita auto-MDIX, la interfaz detecta automáticamente la conexión y la configura como corresponde.</a:t>
            </a:r>
          </a:p>
          <a:p>
            <a:pPr marL="236538" indent="-236538" algn="just" defTabSz="814388">
              <a:lnSpc>
                <a:spcPct val="95000"/>
              </a:lnSpc>
              <a:spcBef>
                <a:spcPct val="50000"/>
              </a:spcBef>
              <a:buClr>
                <a:srgbClr val="708CA1"/>
              </a:buClr>
              <a:buFont typeface="Wingdings" charset="0"/>
              <a:buChar char="§"/>
            </a:pPr>
            <a:r>
              <a:rPr lang="es-ES" sz="2400" dirty="0">
                <a:latin typeface="+mn-lt"/>
              </a:rPr>
              <a:t>Cuando se usa auto-MDIX en una interfaz, la velocidad y el modo dúplex de la interfaz se deben establecer en automático.</a:t>
            </a:r>
          </a:p>
        </p:txBody>
      </p:sp>
    </p:spTree>
    <p:extLst>
      <p:ext uri="{BB962C8B-B14F-4D97-AF65-F5344CB8AC3E}">
        <p14:creationId xmlns:p14="http://schemas.microsoft.com/office/powerpoint/2010/main" val="1431842377"/>
      </p:ext>
    </p:extLst>
  </p:cSld>
  <p:clrMapOvr>
    <a:masterClrMapping/>
  </p:clrMapOvr>
  <p:transition spd="med">
    <p:wipe dir="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3868" y="394392"/>
            <a:ext cx="8950132" cy="809568"/>
          </a:xfrm>
        </p:spPr>
        <p:txBody>
          <a:bodyPr/>
          <a:lstStyle/>
          <a:p>
            <a:pPr eaLnBrk="1" hangingPunct="1"/>
            <a:r>
              <a:rPr lang="es-ES" sz="1800" dirty="0" smtClean="0"/>
              <a:t>Configurar los puertos de un </a:t>
            </a:r>
            <a:r>
              <a:rPr lang="es-ES" sz="1800" dirty="0" err="1" smtClean="0"/>
              <a:t>switch</a:t>
            </a:r>
            <a:r>
              <a:rPr dirty="0"/>
              <a:t/>
            </a:r>
            <a:br>
              <a:rPr dirty="0"/>
            </a:br>
            <a:r>
              <a:rPr lang="es-ES" dirty="0">
                <a:latin typeface="Arial" charset="0"/>
              </a:rPr>
              <a:t>Auto-MDIX (continuación)</a:t>
            </a:r>
            <a:endParaRPr lang="es-ES" dirty="0">
              <a:solidFill>
                <a:srgbClr val="00B0F0"/>
              </a:solidFill>
              <a:latin typeface="Arial" charset="0"/>
            </a:endParaRPr>
          </a:p>
        </p:txBody>
      </p:sp>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403648" y="2059305"/>
            <a:ext cx="6408712" cy="47798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1" name="Picture 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727056" y="1297193"/>
            <a:ext cx="3584209" cy="48779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34904168"/>
      </p:ext>
    </p:extLst>
  </p:cSld>
  <p:clrMapOvr>
    <a:masterClrMapping/>
  </p:clrMapOvr>
  <p:transition spd="med">
    <p:wipe dir="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3868" y="394392"/>
            <a:ext cx="8950132" cy="809568"/>
          </a:xfrm>
        </p:spPr>
        <p:txBody>
          <a:bodyPr/>
          <a:lstStyle/>
          <a:p>
            <a:pPr eaLnBrk="1" hangingPunct="1"/>
            <a:r>
              <a:rPr lang="es-ES" sz="1800" dirty="0" smtClean="0"/>
              <a:t>Configurar los puertos de un </a:t>
            </a:r>
            <a:r>
              <a:rPr lang="es-ES" sz="1800" dirty="0" err="1" smtClean="0"/>
              <a:t>switch</a:t>
            </a:r>
            <a:r>
              <a:rPr dirty="0"/>
              <a:t/>
            </a:r>
            <a:br>
              <a:rPr dirty="0"/>
            </a:br>
            <a:r>
              <a:rPr lang="es-ES" dirty="0">
                <a:latin typeface="Arial" charset="0"/>
              </a:rPr>
              <a:t>Auto-MDIX (continuación)</a:t>
            </a:r>
            <a:endParaRPr lang="es-ES" dirty="0">
              <a:solidFill>
                <a:srgbClr val="00B0F0"/>
              </a:solidFill>
              <a:latin typeface="Arial" charset="0"/>
            </a:endParaRPr>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5564" y="2673668"/>
            <a:ext cx="7884868" cy="349163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195" name="Picture 3"/>
          <p:cNvPicPr>
            <a:picLocks noChangeAspect="1" noChangeArrowheads="1"/>
          </p:cNvPicPr>
          <p:nvPr/>
        </p:nvPicPr>
        <p:blipFill>
          <a:blip r:embed="rId4" cstate="email">
            <a:extLst>
              <a:ext uri="{28A0092B-C50C-407E-A947-70E740481C1C}">
                <a14:useLocalDpi xmlns:a14="http://schemas.microsoft.com/office/drawing/2010/main" val="0"/>
              </a:ext>
            </a:extLst>
          </a:blip>
          <a:stretch>
            <a:fillRect/>
          </a:stretch>
        </p:blipFill>
        <p:spPr bwMode="auto">
          <a:xfrm>
            <a:off x="2888173" y="1807173"/>
            <a:ext cx="3613038" cy="6953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62121404"/>
      </p:ext>
    </p:extLst>
  </p:cSld>
  <p:clrMapOvr>
    <a:masterClrMapping/>
  </p:clrMapOvr>
  <p:transition spd="med">
    <p:wipe dir="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nchor="t">
            <a:normAutofit fontScale="90000"/>
          </a:bodyPr>
          <a:lstStyle/>
          <a:p>
            <a:pPr eaLnBrk="1" hangingPunct="1"/>
            <a:r>
              <a:rPr lang="es-ES" sz="1800" dirty="0" smtClean="0"/>
              <a:t>Configurar los puertos de un </a:t>
            </a:r>
            <a:r>
              <a:rPr lang="es-ES" sz="1800" dirty="0" err="1" smtClean="0"/>
              <a:t>switch</a:t>
            </a:r>
            <a:r>
              <a:rPr dirty="0"/>
              <a:t/>
            </a:r>
            <a:br>
              <a:rPr dirty="0"/>
            </a:br>
            <a:r>
              <a:rPr lang="es-ES" dirty="0">
                <a:latin typeface="Arial" charset="0"/>
              </a:rPr>
              <a:t>Verificar la configuración de los puertos de un switch</a:t>
            </a:r>
            <a:endParaRPr lang="es-ES" dirty="0">
              <a:solidFill>
                <a:srgbClr val="00B0F0"/>
              </a:solidFill>
              <a:latin typeface="Arial" charset="0"/>
            </a:endParaRPr>
          </a:p>
        </p:txBody>
      </p:sp>
      <p:pic>
        <p:nvPicPr>
          <p:cNvPr id="9218"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567949" y="1539728"/>
            <a:ext cx="6031094" cy="484248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22270835"/>
      </p:ext>
    </p:extLst>
  </p:cSld>
  <p:clrMapOvr>
    <a:masterClrMapping/>
  </p:clrMapOvr>
  <p:transition spd="med">
    <p:wipe dir="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Redes convergentes</a:t>
            </a:r>
            <a:r>
              <a:rPr lang="en-US" dirty="0" smtClean="0"/>
              <a:t>
</a:t>
            </a:r>
            <a:r>
              <a:rPr lang="es-ES" sz="2800" dirty="0" smtClean="0"/>
              <a:t>Capas de acceso, distribución y principal</a:t>
            </a:r>
            <a:endParaRPr lang="es-ES" sz="2800" dirty="0">
              <a:solidFill>
                <a:srgbClr val="00B0F0"/>
              </a:solidFill>
              <a:latin typeface="Arial" charset="0"/>
            </a:endParaRPr>
          </a:p>
        </p:txBody>
      </p:sp>
      <p:pic>
        <p:nvPicPr>
          <p:cNvPr id="3075" name="Picture 3"/>
          <p:cNvPicPr>
            <a:picLocks noChangeAspect="1" noChangeArrowheads="1"/>
          </p:cNvPicPr>
          <p:nvPr/>
        </p:nvPicPr>
        <p:blipFill>
          <a:blip r:embed="rId3" cstate="email">
            <a:extLst>
              <a:ext uri="{28A0092B-C50C-407E-A947-70E740481C1C}">
                <a14:useLocalDpi xmlns:a14="http://schemas.microsoft.com/office/drawing/2010/main" val="0"/>
              </a:ext>
            </a:extLst>
          </a:blip>
          <a:stretch>
            <a:fillRect/>
          </a:stretch>
        </p:blipFill>
        <p:spPr bwMode="auto">
          <a:xfrm>
            <a:off x="1182461" y="1300285"/>
            <a:ext cx="6722666" cy="52588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19140191"/>
      </p:ext>
    </p:extLst>
  </p:cSld>
  <p:clrMapOvr>
    <a:masterClrMapping/>
  </p:clrMapOvr>
  <p:transition spd="med">
    <p:wipe dir="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normAutofit fontScale="90000"/>
          </a:bodyPr>
          <a:lstStyle/>
          <a:p>
            <a:pPr eaLnBrk="1" hangingPunct="1"/>
            <a:r>
              <a:rPr lang="es-ES" sz="1800" dirty="0" smtClean="0"/>
              <a:t>Configurar los puertos de un </a:t>
            </a:r>
            <a:r>
              <a:rPr lang="es-ES" sz="1800" dirty="0" err="1" smtClean="0"/>
              <a:t>switch</a:t>
            </a:r>
            <a:r>
              <a:rPr sz="1800" dirty="0"/>
              <a:t/>
            </a:r>
            <a:br>
              <a:rPr sz="1800" dirty="0"/>
            </a:br>
            <a:r>
              <a:rPr lang="es-ES" dirty="0" smtClean="0"/>
              <a:t>Problema en la capa de acceso a la red</a:t>
            </a:r>
            <a:endParaRPr lang="es-ES" dirty="0">
              <a:solidFill>
                <a:srgbClr val="00B0F0"/>
              </a:solidFill>
              <a:latin typeface="Arial" charset="0"/>
            </a:endParaRPr>
          </a:p>
        </p:txBody>
      </p:sp>
      <p:pic>
        <p:nvPicPr>
          <p:cNvPr id="102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8439" y="1402080"/>
            <a:ext cx="8157557" cy="487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2653090"/>
      </p:ext>
    </p:extLst>
  </p:cSld>
  <p:clrMapOvr>
    <a:masterClrMapping/>
  </p:clrMapOvr>
  <p:transition spd="med">
    <p:wipe dir="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nchor="t">
            <a:normAutofit fontScale="90000"/>
          </a:bodyPr>
          <a:lstStyle/>
          <a:p>
            <a:pPr eaLnBrk="1" hangingPunct="1"/>
            <a:r>
              <a:rPr lang="es-ES" sz="1800" dirty="0" smtClean="0"/>
              <a:t>Configurar los puertos de un </a:t>
            </a:r>
            <a:r>
              <a:rPr lang="es-ES" sz="1800" dirty="0" err="1" smtClean="0"/>
              <a:t>switch</a:t>
            </a:r>
            <a:r>
              <a:rPr dirty="0"/>
              <a:t/>
            </a:r>
            <a:br>
              <a:rPr dirty="0"/>
            </a:br>
            <a:r>
              <a:rPr lang="es-ES" dirty="0" smtClean="0"/>
              <a:t>Problema en la capa de acceso a la red (continuación)</a:t>
            </a:r>
            <a:endParaRPr lang="es-ES" dirty="0">
              <a:solidFill>
                <a:srgbClr val="00B0F0"/>
              </a:solidFill>
              <a:latin typeface="Arial" charset="0"/>
            </a:endParaRPr>
          </a:p>
        </p:txBody>
      </p:sp>
      <p:pic>
        <p:nvPicPr>
          <p:cNvPr id="11266"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15616" y="1337535"/>
            <a:ext cx="6912768" cy="52185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69425304"/>
      </p:ext>
    </p:extLst>
  </p:cSld>
  <p:clrMapOvr>
    <a:masterClrMapping/>
  </p:clrMapOvr>
  <p:transition spd="med">
    <p:wipe dir="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Acceso remoto seguro</a:t>
            </a:r>
            <a:r>
              <a:rPr dirty="0"/>
              <a:t/>
            </a:r>
            <a:br>
              <a:rPr dirty="0"/>
            </a:br>
            <a:r>
              <a:rPr lang="es-ES" dirty="0" smtClean="0"/>
              <a:t>Funcionamiento de SSH</a:t>
            </a:r>
            <a:endParaRPr lang="es-ES" dirty="0">
              <a:solidFill>
                <a:srgbClr val="00B0F0"/>
              </a:solidFill>
              <a:latin typeface="Arial" charset="0"/>
            </a:endParaRPr>
          </a:p>
        </p:txBody>
      </p:sp>
      <p:sp>
        <p:nvSpPr>
          <p:cNvPr id="2" name="Content Placeholder 1"/>
          <p:cNvSpPr>
            <a:spLocks noGrp="1"/>
          </p:cNvSpPr>
          <p:nvPr>
            <p:ph idx="1"/>
          </p:nvPr>
        </p:nvSpPr>
        <p:spPr>
          <a:xfrm>
            <a:off x="197870" y="1308792"/>
            <a:ext cx="8752915" cy="5093780"/>
          </a:xfrm>
        </p:spPr>
        <p:txBody>
          <a:bodyPr>
            <a:normAutofit/>
          </a:bodyPr>
          <a:lstStyle/>
          <a:p>
            <a:pPr algn="just"/>
            <a:r>
              <a:rPr lang="es-ES" sz="2400" dirty="0"/>
              <a:t>Shell seguro (SSH) es un protocolo que proporciona una conexión segura (cifrada) a un dispositivo remoto basada en la línea de comandos.</a:t>
            </a:r>
          </a:p>
          <a:p>
            <a:pPr algn="just"/>
            <a:r>
              <a:rPr lang="es-ES" sz="2400" dirty="0"/>
              <a:t>SSH debería reemplazar a Telnet para las conexiones de administración, debido a sus sólidas características de cifrado.</a:t>
            </a:r>
          </a:p>
          <a:p>
            <a:pPr algn="just"/>
            <a:r>
              <a:rPr lang="es-ES" sz="2400" dirty="0"/>
              <a:t>SSH utiliza el puerto TCP 22 de manera predeterminada. </a:t>
            </a:r>
          </a:p>
          <a:p>
            <a:pPr algn="just"/>
            <a:r>
              <a:rPr lang="es-ES" sz="2400" dirty="0"/>
              <a:t>Telnet utiliza el puerto TCP 23.</a:t>
            </a:r>
          </a:p>
          <a:p>
            <a:pPr algn="just"/>
            <a:r>
              <a:rPr lang="es-ES" sz="2400" dirty="0"/>
              <a:t>Para habilitar SSH en switches Catalyst 2960, se requiere una versión del software de IOS que incluya características y capacidades criptográficas (cifradas).</a:t>
            </a:r>
          </a:p>
          <a:p>
            <a:pPr algn="just"/>
            <a:endParaRPr lang="es-ES" sz="2400" dirty="0"/>
          </a:p>
          <a:p>
            <a:pPr algn="just"/>
            <a:endParaRPr lang="es-ES" sz="1800" dirty="0"/>
          </a:p>
          <a:p>
            <a:pPr marL="0" indent="0" algn="just">
              <a:buNone/>
            </a:pPr>
            <a:endParaRPr lang="es-ES" sz="2400" dirty="0"/>
          </a:p>
        </p:txBody>
      </p:sp>
    </p:spTree>
    <p:extLst>
      <p:ext uri="{BB962C8B-B14F-4D97-AF65-F5344CB8AC3E}">
        <p14:creationId xmlns:p14="http://schemas.microsoft.com/office/powerpoint/2010/main" val="3288805012"/>
      </p:ext>
    </p:extLst>
  </p:cSld>
  <p:clrMapOvr>
    <a:masterClrMapping/>
  </p:clrMapOvr>
  <p:transition spd="med">
    <p:wipe dir="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Acceso remoto seguro</a:t>
            </a:r>
            <a:r>
              <a:rPr dirty="0"/>
              <a:t/>
            </a:r>
            <a:br>
              <a:rPr dirty="0"/>
            </a:br>
            <a:r>
              <a:rPr lang="es-ES" dirty="0" smtClean="0"/>
              <a:t>Configuración de SSH</a:t>
            </a:r>
            <a:endParaRPr lang="es-ES" dirty="0">
              <a:solidFill>
                <a:srgbClr val="00B0F0"/>
              </a:solidFill>
              <a:latin typeface="Arial" charset="0"/>
            </a:endParaRPr>
          </a:p>
        </p:txBody>
      </p:sp>
      <p:pic>
        <p:nvPicPr>
          <p:cNvPr id="13314"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581400" y="1228800"/>
            <a:ext cx="5167064" cy="52271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381000" y="2023414"/>
            <a:ext cx="3200400" cy="4031873"/>
          </a:xfrm>
          <a:prstGeom prst="rect">
            <a:avLst/>
          </a:prstGeom>
          <a:noFill/>
        </p:spPr>
        <p:txBody>
          <a:bodyPr wrap="square" rtlCol="0">
            <a:spAutoFit/>
          </a:bodyPr>
          <a:lstStyle/>
          <a:p>
            <a:pPr marL="342900" indent="-342900" algn="just">
              <a:buAutoNum type="arabicPeriod"/>
            </a:pPr>
            <a:r>
              <a:rPr lang="es-ES" sz="1600" b="1" dirty="0">
                <a:latin typeface="+mn-lt"/>
              </a:rPr>
              <a:t>Verificar la compatibilidad con SHH: </a:t>
            </a:r>
            <a:r>
              <a:rPr lang="es-ES" sz="1600" b="1" dirty="0">
                <a:latin typeface="Courier New" panose="02070309020205020404" pitchFamily="49" charset="0"/>
              </a:rPr>
              <a:t>show ip ssh</a:t>
            </a:r>
            <a:r>
              <a:rPr lang="es-ES" sz="1600" b="1" dirty="0">
                <a:latin typeface="+mn-lt"/>
              </a:rPr>
              <a:t>.</a:t>
            </a:r>
            <a:endParaRPr lang="es-ES" sz="1600" b="1" dirty="0">
              <a:latin typeface="Courier New" panose="02070309020205020404" pitchFamily="49" charset="0"/>
              <a:cs typeface="Courier New" panose="02070309020205020404" pitchFamily="49" charset="0"/>
            </a:endParaRPr>
          </a:p>
          <a:p>
            <a:pPr marL="342900" indent="-342900" algn="just">
              <a:buAutoNum type="arabicPeriod"/>
            </a:pPr>
            <a:endParaRPr lang="es-ES" sz="1600" b="1" dirty="0">
              <a:latin typeface="+mn-lt"/>
            </a:endParaRPr>
          </a:p>
          <a:p>
            <a:pPr marL="342900" indent="-342900" algn="just">
              <a:buAutoNum type="arabicPeriod"/>
            </a:pPr>
            <a:r>
              <a:rPr lang="es-ES" sz="1600" b="1" dirty="0">
                <a:latin typeface="+mn-lt"/>
              </a:rPr>
              <a:t>Configurar el dominio </a:t>
            </a:r>
            <a:r>
              <a:rPr lang="es-ES" sz="1600" b="1" dirty="0" smtClean="0">
                <a:latin typeface="+mn-lt"/>
              </a:rPr>
              <a:t>IP. En el ejemplo: </a:t>
            </a:r>
            <a:r>
              <a:rPr lang="es-ES" sz="1600" b="1" dirty="0">
                <a:latin typeface="Courier New" panose="02070309020205020404" pitchFamily="49" charset="0"/>
              </a:rPr>
              <a:t>cisco.com</a:t>
            </a:r>
          </a:p>
          <a:p>
            <a:pPr marL="342900" indent="-342900" algn="just">
              <a:buAutoNum type="arabicPeriod"/>
            </a:pPr>
            <a:endParaRPr lang="es-ES" sz="1600" b="1" dirty="0">
              <a:latin typeface="+mn-lt"/>
            </a:endParaRPr>
          </a:p>
          <a:p>
            <a:pPr marL="342900" indent="-342900" algn="just">
              <a:buAutoNum type="arabicPeriod"/>
            </a:pPr>
            <a:r>
              <a:rPr lang="es-ES" sz="1600" b="1" dirty="0">
                <a:latin typeface="+mn-lt"/>
              </a:rPr>
              <a:t>Generar pares de claves RSA</a:t>
            </a:r>
          </a:p>
          <a:p>
            <a:pPr marL="342900" indent="-342900" algn="just">
              <a:buAutoNum type="arabicPeriod"/>
            </a:pPr>
            <a:endParaRPr lang="es-ES" sz="1600" b="1" dirty="0">
              <a:latin typeface="+mn-lt"/>
            </a:endParaRPr>
          </a:p>
          <a:p>
            <a:pPr marL="342900" indent="-342900" algn="just">
              <a:buFontTx/>
              <a:buAutoNum type="arabicPeriod"/>
            </a:pPr>
            <a:r>
              <a:rPr lang="es-ES" sz="1600" b="1" dirty="0">
                <a:latin typeface="+mn-lt"/>
              </a:rPr>
              <a:t>Configurar la autenticación de </a:t>
            </a:r>
            <a:r>
              <a:rPr lang="es-ES" sz="1600" b="1" dirty="0"/>
              <a:t>usuario. En el </a:t>
            </a:r>
            <a:r>
              <a:rPr lang="es-ES" sz="1600" b="1" dirty="0" smtClean="0"/>
              <a:t>ejemplo, usuario: </a:t>
            </a:r>
            <a:r>
              <a:rPr lang="es-ES" sz="1600" b="1" dirty="0" err="1" smtClean="0"/>
              <a:t>ad</a:t>
            </a:r>
            <a:r>
              <a:rPr lang="es-ES" sz="1600" b="1" dirty="0" err="1" smtClean="0">
                <a:latin typeface="Courier New" panose="02070309020205020404" pitchFamily="49" charset="0"/>
              </a:rPr>
              <a:t>min</a:t>
            </a:r>
            <a:r>
              <a:rPr lang="es-ES" sz="1600" b="1" dirty="0" smtClean="0">
                <a:latin typeface="Courier New" panose="02070309020205020404" pitchFamily="49" charset="0"/>
              </a:rPr>
              <a:t> </a:t>
            </a:r>
            <a:r>
              <a:rPr lang="es-ES" sz="1600" b="1" dirty="0"/>
              <a:t>y clave: </a:t>
            </a:r>
            <a:r>
              <a:rPr lang="es-ES" sz="1600" b="1" dirty="0" err="1" smtClean="0">
                <a:latin typeface="Courier New" panose="02070309020205020404" pitchFamily="49" charset="0"/>
              </a:rPr>
              <a:t>ccna</a:t>
            </a:r>
            <a:endParaRPr lang="es-ES" sz="1600" b="1" dirty="0">
              <a:latin typeface="Courier New" panose="02070309020205020404" pitchFamily="49" charset="0"/>
            </a:endParaRPr>
          </a:p>
          <a:p>
            <a:pPr marL="342900" indent="-342900" algn="just">
              <a:buAutoNum type="arabicPeriod"/>
            </a:pPr>
            <a:endParaRPr lang="es-ES" sz="1600" b="1" dirty="0">
              <a:latin typeface="+mn-lt"/>
            </a:endParaRPr>
          </a:p>
          <a:p>
            <a:pPr marL="342900" indent="-342900" algn="just">
              <a:buAutoNum type="arabicPeriod"/>
            </a:pPr>
            <a:r>
              <a:rPr lang="es-ES" sz="1600" b="1" dirty="0" smtClean="0">
                <a:latin typeface="+mn-lt"/>
              </a:rPr>
              <a:t>Configurar </a:t>
            </a:r>
            <a:r>
              <a:rPr lang="es-ES" sz="1600" b="1" dirty="0">
                <a:latin typeface="+mn-lt"/>
              </a:rPr>
              <a:t>las </a:t>
            </a:r>
            <a:r>
              <a:rPr lang="es-ES" sz="1600" b="1" dirty="0" smtClean="0">
                <a:latin typeface="+mn-lt"/>
              </a:rPr>
              <a:t>16 líneas </a:t>
            </a:r>
            <a:r>
              <a:rPr lang="es-ES" sz="1600" b="1" dirty="0" err="1" smtClean="0">
                <a:latin typeface="+mn-lt"/>
              </a:rPr>
              <a:t>vty</a:t>
            </a:r>
            <a:endParaRPr lang="es-ES" sz="1600" b="1" dirty="0">
              <a:latin typeface="+mn-lt"/>
            </a:endParaRPr>
          </a:p>
          <a:p>
            <a:pPr marL="342900" indent="-342900" algn="just">
              <a:buAutoNum type="arabicPeriod"/>
            </a:pPr>
            <a:endParaRPr lang="es-ES" sz="1600" b="1" dirty="0">
              <a:latin typeface="+mn-lt"/>
            </a:endParaRPr>
          </a:p>
          <a:p>
            <a:pPr marL="342900" indent="-342900" algn="just">
              <a:buAutoNum type="arabicPeriod"/>
            </a:pPr>
            <a:r>
              <a:rPr lang="es-ES" sz="1600" b="1" dirty="0">
                <a:latin typeface="+mn-lt"/>
              </a:rPr>
              <a:t>Habilitar la versión 2 de SSH.</a:t>
            </a:r>
          </a:p>
          <a:p>
            <a:pPr marL="342900" indent="-342900" algn="just">
              <a:buAutoNum type="arabicPeriod"/>
            </a:pPr>
            <a:endParaRPr lang="es-ES" sz="1600" b="1" dirty="0">
              <a:latin typeface="+mn-lt"/>
            </a:endParaRPr>
          </a:p>
        </p:txBody>
      </p:sp>
    </p:spTree>
    <p:extLst>
      <p:ext uri="{BB962C8B-B14F-4D97-AF65-F5344CB8AC3E}">
        <p14:creationId xmlns:p14="http://schemas.microsoft.com/office/powerpoint/2010/main" val="867981186"/>
      </p:ext>
    </p:extLst>
  </p:cSld>
  <p:clrMapOvr>
    <a:masterClrMapping/>
  </p:clrMapOvr>
  <p:transition spd="med">
    <p:wipe dir="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Acceso remoto seguro</a:t>
            </a:r>
            <a:r>
              <a:rPr dirty="0"/>
              <a:t/>
            </a:r>
            <a:br>
              <a:rPr dirty="0"/>
            </a:br>
            <a:r>
              <a:rPr lang="es-ES" dirty="0" smtClean="0"/>
              <a:t>Verificación de SSH</a:t>
            </a:r>
            <a:endParaRPr lang="es-ES" dirty="0">
              <a:solidFill>
                <a:srgbClr val="00B0F0"/>
              </a:solidFill>
              <a:latin typeface="Arial" charset="0"/>
            </a:endParaRPr>
          </a:p>
        </p:txBody>
      </p:sp>
      <p:pic>
        <p:nvPicPr>
          <p:cNvPr id="14338"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558906" y="1512570"/>
            <a:ext cx="5738805" cy="50253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4"/>
          <p:cNvSpPr txBox="1"/>
          <p:nvPr/>
        </p:nvSpPr>
        <p:spPr>
          <a:xfrm>
            <a:off x="107504" y="1916832"/>
            <a:ext cx="6264696" cy="830997"/>
          </a:xfrm>
          <a:prstGeom prst="rect">
            <a:avLst/>
          </a:prstGeom>
          <a:noFill/>
        </p:spPr>
        <p:txBody>
          <a:bodyPr wrap="square" rtlCol="0">
            <a:spAutoFit/>
          </a:bodyPr>
          <a:lstStyle/>
          <a:p>
            <a:pPr algn="just"/>
            <a:r>
              <a:rPr lang="es-ES" sz="1600" b="1" dirty="0" smtClean="0">
                <a:latin typeface="+mn-lt"/>
              </a:rPr>
              <a:t>Desde el PC1: </a:t>
            </a:r>
          </a:p>
          <a:p>
            <a:pPr algn="just"/>
            <a:r>
              <a:rPr lang="es-ES" sz="1600" b="1" dirty="0" err="1" smtClean="0">
                <a:latin typeface="Courier New" panose="02070309020205020404" pitchFamily="49" charset="0"/>
              </a:rPr>
              <a:t>ssh</a:t>
            </a:r>
            <a:r>
              <a:rPr lang="es-ES" sz="1600" b="1" dirty="0" smtClean="0"/>
              <a:t> –l  </a:t>
            </a:r>
            <a:r>
              <a:rPr lang="es-ES" sz="1600" b="1" dirty="0" err="1" smtClean="0">
                <a:latin typeface="+mn-lt"/>
              </a:rPr>
              <a:t>admin</a:t>
            </a:r>
            <a:r>
              <a:rPr lang="es-ES" sz="1600" b="1" dirty="0" smtClean="0">
                <a:latin typeface="+mn-lt"/>
              </a:rPr>
              <a:t> 172.17.99.11</a:t>
            </a:r>
            <a:endParaRPr lang="es-ES" sz="1600" b="1" dirty="0">
              <a:latin typeface="+mn-lt"/>
            </a:endParaRPr>
          </a:p>
          <a:p>
            <a:pPr algn="just"/>
            <a:endParaRPr lang="es-ES" sz="1600" b="1" dirty="0">
              <a:latin typeface="+mn-lt"/>
            </a:endParaRPr>
          </a:p>
        </p:txBody>
      </p:sp>
    </p:spTree>
    <p:extLst>
      <p:ext uri="{BB962C8B-B14F-4D97-AF65-F5344CB8AC3E}">
        <p14:creationId xmlns:p14="http://schemas.microsoft.com/office/powerpoint/2010/main" val="2514991311"/>
      </p:ext>
    </p:extLst>
  </p:cSld>
  <p:clrMapOvr>
    <a:masterClrMapping/>
  </p:clrMapOvr>
  <p:transition spd="med">
    <p:wipe dir="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Acceso remoto seguro</a:t>
            </a:r>
            <a:r>
              <a:rPr dirty="0"/>
              <a:t/>
            </a:r>
            <a:br>
              <a:rPr dirty="0"/>
            </a:br>
            <a:r>
              <a:rPr lang="es-ES" dirty="0" smtClean="0"/>
              <a:t>Verificación de SSH (continuación)</a:t>
            </a:r>
            <a:endParaRPr lang="es-ES" dirty="0">
              <a:solidFill>
                <a:srgbClr val="00B0F0"/>
              </a:solidFill>
              <a:latin typeface="Arial" charset="0"/>
            </a:endParaRPr>
          </a:p>
        </p:txBody>
      </p:sp>
      <p:pic>
        <p:nvPicPr>
          <p:cNvPr id="15362"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767840" y="1494960"/>
            <a:ext cx="5516881" cy="47230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72381812"/>
      </p:ext>
    </p:extLst>
  </p:cSld>
  <p:clrMapOvr>
    <a:masterClrMapping/>
  </p:clrMapOvr>
  <p:transition spd="med">
    <p:wipe dir="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Seguridad de los puertos de un </a:t>
            </a:r>
            <a:r>
              <a:rPr lang="es-ES" sz="1800" dirty="0" err="1" smtClean="0"/>
              <a:t>switch</a:t>
            </a:r>
            <a:r>
              <a:rPr dirty="0"/>
              <a:t/>
            </a:r>
            <a:br>
              <a:rPr dirty="0"/>
            </a:br>
            <a:r>
              <a:rPr lang="es-ES" dirty="0" smtClean="0"/>
              <a:t>Seguridad de los puertos sin utilizar</a:t>
            </a:r>
            <a:endParaRPr lang="es-ES" dirty="0">
              <a:solidFill>
                <a:srgbClr val="00B0F0"/>
              </a:solidFill>
              <a:latin typeface="Arial" charset="0"/>
            </a:endParaRPr>
          </a:p>
        </p:txBody>
      </p:sp>
      <p:pic>
        <p:nvPicPr>
          <p:cNvPr id="16386"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272886" y="1425893"/>
            <a:ext cx="6436422" cy="50206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91162836"/>
      </p:ext>
    </p:extLst>
  </p:cSld>
  <p:clrMapOvr>
    <a:masterClrMapping/>
  </p:clrMapOvr>
  <p:transition spd="med">
    <p:wipe dir="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Seguridad de los puertos de un </a:t>
            </a:r>
            <a:r>
              <a:rPr lang="es-ES" sz="1800" dirty="0" err="1" smtClean="0"/>
              <a:t>switch</a:t>
            </a:r>
            <a:r>
              <a:rPr dirty="0"/>
              <a:t/>
            </a:r>
            <a:br>
              <a:rPr dirty="0"/>
            </a:br>
            <a:r>
              <a:rPr lang="es-ES" dirty="0" smtClean="0"/>
              <a:t>Seguridad de puertos: Funcionamiento</a:t>
            </a:r>
            <a:endParaRPr lang="es-ES" dirty="0">
              <a:solidFill>
                <a:srgbClr val="00B0F0"/>
              </a:solidFill>
              <a:latin typeface="Arial" charset="0"/>
            </a:endParaRPr>
          </a:p>
        </p:txBody>
      </p:sp>
      <p:sp>
        <p:nvSpPr>
          <p:cNvPr id="2" name="Rectangle 1"/>
          <p:cNvSpPr/>
          <p:nvPr/>
        </p:nvSpPr>
        <p:spPr>
          <a:xfrm>
            <a:off x="365760" y="1340768"/>
            <a:ext cx="8305800" cy="4884414"/>
          </a:xfrm>
          <a:prstGeom prst="rect">
            <a:avLst/>
          </a:prstGeom>
        </p:spPr>
        <p:txBody>
          <a:bodyPr wrap="square">
            <a:spAutoFit/>
          </a:bodyPr>
          <a:lstStyle/>
          <a:p>
            <a:pPr marL="236538" indent="-236538" algn="just" defTabSz="814388">
              <a:lnSpc>
                <a:spcPct val="95000"/>
              </a:lnSpc>
              <a:spcBef>
                <a:spcPct val="50000"/>
              </a:spcBef>
              <a:buClr>
                <a:srgbClr val="708CA1"/>
              </a:buClr>
              <a:buFont typeface="Wingdings" charset="0"/>
              <a:buChar char="§"/>
            </a:pPr>
            <a:r>
              <a:rPr lang="es-ES" sz="1800" dirty="0">
                <a:latin typeface="+mn-lt"/>
              </a:rPr>
              <a:t>Se permite el acceso a las direcciones MAC de los dispositivos legítimos, mientras que otras direcciones MAC se rechazan.</a:t>
            </a:r>
          </a:p>
          <a:p>
            <a:pPr marL="236538" indent="-236538" algn="just" defTabSz="814388">
              <a:lnSpc>
                <a:spcPct val="95000"/>
              </a:lnSpc>
              <a:spcBef>
                <a:spcPct val="50000"/>
              </a:spcBef>
              <a:buClr>
                <a:srgbClr val="708CA1"/>
              </a:buClr>
              <a:buFont typeface="Wingdings" charset="0"/>
              <a:buChar char="§"/>
            </a:pPr>
            <a:r>
              <a:rPr lang="es-ES" sz="1800" dirty="0">
                <a:latin typeface="+mn-lt"/>
              </a:rPr>
              <a:t>Cualquier intento adicional de conexión por parte de direcciones MAC desconocidas generará una violación de seguridad.</a:t>
            </a:r>
          </a:p>
          <a:p>
            <a:pPr marL="236538" indent="-236538" algn="just" defTabSz="814388">
              <a:lnSpc>
                <a:spcPct val="95000"/>
              </a:lnSpc>
              <a:spcBef>
                <a:spcPct val="50000"/>
              </a:spcBef>
              <a:buClr>
                <a:srgbClr val="708CA1"/>
              </a:buClr>
              <a:buFont typeface="Wingdings" charset="0"/>
              <a:buChar char="§"/>
            </a:pPr>
            <a:r>
              <a:rPr lang="es-ES" sz="1800" dirty="0">
                <a:latin typeface="+mn-lt"/>
              </a:rPr>
              <a:t>Las direcciones MAC seguras se pueden configurar de varias maneras:</a:t>
            </a:r>
          </a:p>
          <a:p>
            <a:pPr marL="693738" lvl="2" indent="-236538" algn="just" defTabSz="814388">
              <a:lnSpc>
                <a:spcPct val="95000"/>
              </a:lnSpc>
              <a:spcBef>
                <a:spcPct val="50000"/>
              </a:spcBef>
              <a:buClr>
                <a:srgbClr val="708CA1"/>
              </a:buClr>
              <a:buFont typeface="Wingdings" charset="0"/>
              <a:buChar char="§"/>
            </a:pPr>
            <a:r>
              <a:rPr lang="es-ES" sz="1800" dirty="0">
                <a:latin typeface="+mn-lt"/>
              </a:rPr>
              <a:t>Direcciones MAC seguras estáticas</a:t>
            </a:r>
            <a:r>
              <a:rPr lang="es-ES" sz="1800" dirty="0" smtClean="0">
                <a:latin typeface="+mn-lt"/>
              </a:rPr>
              <a:t>: </a:t>
            </a:r>
            <a:r>
              <a:rPr lang="es-ES" dirty="0" smtClean="0">
                <a:latin typeface="+mn-lt"/>
              </a:rPr>
              <a:t> </a:t>
            </a:r>
            <a:r>
              <a:rPr lang="es-ES" dirty="0">
                <a:latin typeface="+mn-lt"/>
              </a:rPr>
              <a:t>se configuran manualmente y se agregan a la configuración en ejecución </a:t>
            </a:r>
            <a:r>
              <a:rPr lang="es-ES" dirty="0" smtClean="0">
                <a:latin typeface="+mn-lt"/>
              </a:rPr>
              <a:t>(</a:t>
            </a:r>
            <a:r>
              <a:rPr lang="es-ES" dirty="0" err="1" smtClean="0"/>
              <a:t>running-config</a:t>
            </a:r>
            <a:r>
              <a:rPr lang="es-ES" dirty="0" smtClean="0"/>
              <a:t>)</a:t>
            </a:r>
            <a:endParaRPr lang="es-ES" dirty="0" smtClean="0">
              <a:latin typeface="+mn-lt"/>
            </a:endParaRPr>
          </a:p>
          <a:p>
            <a:pPr marL="1150938" lvl="3" indent="-236538" algn="just" defTabSz="814388">
              <a:lnSpc>
                <a:spcPct val="95000"/>
              </a:lnSpc>
              <a:spcBef>
                <a:spcPct val="50000"/>
              </a:spcBef>
              <a:buClr>
                <a:srgbClr val="708CA1"/>
              </a:buClr>
              <a:buFont typeface="Wingdings" charset="0"/>
              <a:buChar char="§"/>
            </a:pPr>
            <a:r>
              <a:rPr lang="es-ES" b="1" dirty="0" err="1" smtClean="0">
                <a:latin typeface="Courier New" panose="02070309020205020404" pitchFamily="49" charset="0"/>
              </a:rPr>
              <a:t>switchport</a:t>
            </a:r>
            <a:r>
              <a:rPr lang="es-ES" b="1" dirty="0">
                <a:latin typeface="Courier New" panose="02070309020205020404" pitchFamily="49" charset="0"/>
              </a:rPr>
              <a:t> port-security mac-address </a:t>
            </a:r>
            <a:r>
              <a:rPr lang="es-ES" i="1" dirty="0" smtClean="0">
                <a:latin typeface="Courier New" panose="02070309020205020404" pitchFamily="49" charset="0"/>
              </a:rPr>
              <a:t>dirección-</a:t>
            </a:r>
            <a:r>
              <a:rPr lang="es-ES" i="1" dirty="0" err="1" smtClean="0">
                <a:latin typeface="Courier New" panose="02070309020205020404" pitchFamily="49" charset="0"/>
              </a:rPr>
              <a:t>mac</a:t>
            </a:r>
            <a:endParaRPr lang="es-ES" dirty="0">
              <a:latin typeface="Courier New" panose="02070309020205020404" pitchFamily="49" charset="0"/>
              <a:cs typeface="Courier New" panose="02070309020205020404" pitchFamily="49" charset="0"/>
            </a:endParaRPr>
          </a:p>
          <a:p>
            <a:pPr marL="693738" lvl="2" indent="-236538" algn="just" defTabSz="814388">
              <a:lnSpc>
                <a:spcPct val="95000"/>
              </a:lnSpc>
              <a:spcBef>
                <a:spcPct val="50000"/>
              </a:spcBef>
              <a:buClr>
                <a:srgbClr val="708CA1"/>
              </a:buClr>
              <a:buFont typeface="Wingdings" charset="0"/>
              <a:buChar char="§"/>
            </a:pPr>
            <a:r>
              <a:rPr lang="es-ES" sz="1800" dirty="0">
                <a:latin typeface="+mn-lt"/>
              </a:rPr>
              <a:t>Direcciones MAC seguras dinámicas: </a:t>
            </a:r>
            <a:r>
              <a:rPr lang="es-ES" dirty="0"/>
              <a:t>se obtienen en forma dinámica </a:t>
            </a:r>
            <a:r>
              <a:rPr lang="es-ES" dirty="0" smtClean="0"/>
              <a:t>y </a:t>
            </a:r>
            <a:r>
              <a:rPr lang="es-ES" sz="1800" dirty="0" smtClean="0">
                <a:latin typeface="+mn-lt"/>
              </a:rPr>
              <a:t>se </a:t>
            </a:r>
            <a:r>
              <a:rPr lang="es-ES" sz="1800" dirty="0">
                <a:latin typeface="+mn-lt"/>
              </a:rPr>
              <a:t>eliminan al reiniciarse el </a:t>
            </a:r>
            <a:r>
              <a:rPr lang="es-ES" sz="1800" dirty="0" err="1" smtClean="0">
                <a:latin typeface="+mn-lt"/>
              </a:rPr>
              <a:t>switch</a:t>
            </a:r>
            <a:endParaRPr lang="es-ES" sz="1800" dirty="0" smtClean="0">
              <a:latin typeface="+mn-lt"/>
            </a:endParaRPr>
          </a:p>
          <a:p>
            <a:pPr marL="1150938" lvl="3" indent="-236538" algn="just" defTabSz="814388">
              <a:lnSpc>
                <a:spcPct val="95000"/>
              </a:lnSpc>
              <a:spcBef>
                <a:spcPct val="50000"/>
              </a:spcBef>
              <a:buClr>
                <a:srgbClr val="708CA1"/>
              </a:buClr>
              <a:buFont typeface="Wingdings" charset="0"/>
              <a:buChar char="§"/>
            </a:pPr>
            <a:r>
              <a:rPr lang="es-ES" b="1" dirty="0" err="1">
                <a:latin typeface="Courier New" panose="02070309020205020404" pitchFamily="49" charset="0"/>
              </a:rPr>
              <a:t>switchport</a:t>
            </a:r>
            <a:r>
              <a:rPr lang="es-ES" b="1" dirty="0">
                <a:latin typeface="Courier New" panose="02070309020205020404" pitchFamily="49" charset="0"/>
              </a:rPr>
              <a:t> </a:t>
            </a:r>
            <a:r>
              <a:rPr lang="es-ES" b="1" dirty="0" err="1">
                <a:latin typeface="Courier New" panose="02070309020205020404" pitchFamily="49" charset="0"/>
              </a:rPr>
              <a:t>port-security</a:t>
            </a:r>
            <a:r>
              <a:rPr lang="es-ES" b="1" dirty="0">
                <a:latin typeface="Courier New" panose="02070309020205020404" pitchFamily="49" charset="0"/>
              </a:rPr>
              <a:t> </a:t>
            </a:r>
          </a:p>
          <a:p>
            <a:pPr marL="693738" lvl="2" indent="-236538" algn="just" defTabSz="814388">
              <a:lnSpc>
                <a:spcPct val="95000"/>
              </a:lnSpc>
              <a:spcBef>
                <a:spcPct val="50000"/>
              </a:spcBef>
              <a:buClr>
                <a:srgbClr val="708CA1"/>
              </a:buClr>
              <a:buFont typeface="Wingdings" charset="0"/>
              <a:buChar char="§"/>
            </a:pPr>
            <a:r>
              <a:rPr lang="es-ES" sz="1800" dirty="0" smtClean="0">
                <a:latin typeface="+mn-lt"/>
              </a:rPr>
              <a:t>Direcciones </a:t>
            </a:r>
            <a:r>
              <a:rPr lang="es-ES" sz="1800" dirty="0">
                <a:latin typeface="+mn-lt"/>
              </a:rPr>
              <a:t>MAC seguras persistentes: </a:t>
            </a:r>
            <a:r>
              <a:rPr lang="es-ES" dirty="0"/>
              <a:t>se obtienen en forma dinámica </a:t>
            </a:r>
            <a:r>
              <a:rPr lang="es-ES" dirty="0" smtClean="0"/>
              <a:t>y se </a:t>
            </a:r>
            <a:r>
              <a:rPr lang="es-ES" dirty="0">
                <a:latin typeface="+mn-lt"/>
              </a:rPr>
              <a:t>agregan a la configuración en </a:t>
            </a:r>
            <a:r>
              <a:rPr lang="es-ES" dirty="0"/>
              <a:t>ejecución (</a:t>
            </a:r>
            <a:r>
              <a:rPr lang="es-ES" dirty="0" err="1"/>
              <a:t>running-config</a:t>
            </a:r>
            <a:r>
              <a:rPr lang="es-ES" dirty="0" smtClean="0"/>
              <a:t>)</a:t>
            </a:r>
            <a:endParaRPr lang="es-ES" dirty="0" smtClean="0">
              <a:latin typeface="+mn-lt"/>
            </a:endParaRPr>
          </a:p>
          <a:p>
            <a:pPr marL="1150938" lvl="3" indent="-236538" algn="just" defTabSz="814388">
              <a:lnSpc>
                <a:spcPct val="95000"/>
              </a:lnSpc>
              <a:spcBef>
                <a:spcPct val="50000"/>
              </a:spcBef>
              <a:buClr>
                <a:srgbClr val="708CA1"/>
              </a:buClr>
              <a:buFont typeface="Wingdings" charset="0"/>
              <a:buChar char="§"/>
            </a:pPr>
            <a:r>
              <a:rPr lang="es-ES" b="1" dirty="0" err="1" smtClean="0">
                <a:latin typeface="Courier New" panose="02070309020205020404" pitchFamily="49" charset="0"/>
              </a:rPr>
              <a:t>switchport</a:t>
            </a:r>
            <a:r>
              <a:rPr lang="es-ES" b="1" dirty="0" smtClean="0">
                <a:latin typeface="Courier New" panose="02070309020205020404" pitchFamily="49" charset="0"/>
              </a:rPr>
              <a:t> </a:t>
            </a:r>
            <a:r>
              <a:rPr lang="es-ES" b="1" dirty="0" err="1" smtClean="0">
                <a:latin typeface="Courier New" panose="02070309020205020404" pitchFamily="49" charset="0"/>
              </a:rPr>
              <a:t>port-security</a:t>
            </a:r>
            <a:r>
              <a:rPr lang="es-ES" b="1" dirty="0" smtClean="0">
                <a:latin typeface="Courier New" panose="02070309020205020404" pitchFamily="49" charset="0"/>
              </a:rPr>
              <a:t> </a:t>
            </a:r>
            <a:r>
              <a:rPr lang="es-ES" b="1" dirty="0" err="1" smtClean="0">
                <a:latin typeface="Courier New" panose="02070309020205020404" pitchFamily="49" charset="0"/>
              </a:rPr>
              <a:t>mac-address</a:t>
            </a:r>
            <a:r>
              <a:rPr lang="es-ES" b="1" dirty="0" smtClean="0">
                <a:latin typeface="Courier New" panose="02070309020205020404" pitchFamily="49" charset="0"/>
              </a:rPr>
              <a:t> </a:t>
            </a:r>
            <a:r>
              <a:rPr lang="es-ES" b="1" dirty="0" err="1" smtClean="0">
                <a:latin typeface="Courier New" panose="02070309020205020404" pitchFamily="49" charset="0"/>
              </a:rPr>
              <a:t>sticky</a:t>
            </a:r>
            <a:endParaRPr lang="es-ES" dirty="0">
              <a:latin typeface="+mn-lt"/>
            </a:endParaRPr>
          </a:p>
        </p:txBody>
      </p:sp>
    </p:spTree>
    <p:extLst>
      <p:ext uri="{BB962C8B-B14F-4D97-AF65-F5344CB8AC3E}">
        <p14:creationId xmlns:p14="http://schemas.microsoft.com/office/powerpoint/2010/main" val="3636397052"/>
      </p:ext>
    </p:extLst>
  </p:cSld>
  <p:clrMapOvr>
    <a:masterClrMapping/>
  </p:clrMapOvr>
  <p:transition spd="med">
    <p:wipe dir="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nchor="t">
            <a:normAutofit fontScale="90000"/>
          </a:bodyPr>
          <a:lstStyle/>
          <a:p>
            <a:pPr eaLnBrk="1" hangingPunct="1"/>
            <a:r>
              <a:rPr lang="es-ES" sz="1800" dirty="0" smtClean="0"/>
              <a:t>Seguridad de los puertos de un </a:t>
            </a:r>
            <a:r>
              <a:rPr lang="es-ES" sz="1800" dirty="0" err="1" smtClean="0"/>
              <a:t>switch</a:t>
            </a:r>
            <a:r>
              <a:rPr dirty="0"/>
              <a:t/>
            </a:r>
            <a:br>
              <a:rPr dirty="0"/>
            </a:br>
            <a:r>
              <a:rPr lang="es-ES" dirty="0" smtClean="0"/>
              <a:t>Seguridad de puertos: Modos de violación de seguridad</a:t>
            </a:r>
            <a:endParaRPr lang="es-ES" dirty="0">
              <a:solidFill>
                <a:srgbClr val="00B0F0"/>
              </a:solidFill>
              <a:latin typeface="Arial" charset="0"/>
            </a:endParaRPr>
          </a:p>
        </p:txBody>
      </p:sp>
      <p:sp>
        <p:nvSpPr>
          <p:cNvPr id="2" name="Rectangle 1"/>
          <p:cNvSpPr/>
          <p:nvPr/>
        </p:nvSpPr>
        <p:spPr>
          <a:xfrm>
            <a:off x="467544" y="1772816"/>
            <a:ext cx="8305800" cy="2765372"/>
          </a:xfrm>
          <a:prstGeom prst="rect">
            <a:avLst/>
          </a:prstGeom>
        </p:spPr>
        <p:txBody>
          <a:bodyPr wrap="square">
            <a:spAutoFit/>
          </a:bodyPr>
          <a:lstStyle/>
          <a:p>
            <a:pPr marL="236538" indent="-236538" algn="just" defTabSz="814388">
              <a:lnSpc>
                <a:spcPct val="95000"/>
              </a:lnSpc>
              <a:spcBef>
                <a:spcPct val="50000"/>
              </a:spcBef>
              <a:buClr>
                <a:srgbClr val="708CA1"/>
              </a:buClr>
              <a:buFont typeface="Wingdings" charset="0"/>
              <a:buChar char="§"/>
            </a:pPr>
            <a:r>
              <a:rPr lang="es-ES" sz="2000" dirty="0">
                <a:latin typeface="+mn-lt"/>
              </a:rPr>
              <a:t>IOS considera que hay una violación de seguridad cuando:</a:t>
            </a:r>
          </a:p>
          <a:p>
            <a:pPr marL="693738" lvl="2" indent="-236538" algn="just" defTabSz="814388">
              <a:lnSpc>
                <a:spcPct val="95000"/>
              </a:lnSpc>
              <a:spcBef>
                <a:spcPct val="50000"/>
              </a:spcBef>
              <a:buClr>
                <a:srgbClr val="708CA1"/>
              </a:buClr>
              <a:buFont typeface="Wingdings" charset="0"/>
              <a:buChar char="§"/>
            </a:pPr>
            <a:r>
              <a:rPr lang="es-ES" sz="1800" dirty="0">
                <a:latin typeface="+mn-lt"/>
              </a:rPr>
              <a:t>Se agregó la cantidad máxima de direcciones MAC seguras a la tabla CAM para esa interfaz, y una estación cuya dirección MAC no figura en la tabla de direcciones intenta acceder a la interfaz.</a:t>
            </a:r>
          </a:p>
          <a:p>
            <a:pPr marL="236538" indent="-236538" algn="just" defTabSz="814388">
              <a:lnSpc>
                <a:spcPct val="95000"/>
              </a:lnSpc>
              <a:spcBef>
                <a:spcPct val="50000"/>
              </a:spcBef>
              <a:buClr>
                <a:srgbClr val="708CA1"/>
              </a:buClr>
              <a:buFont typeface="Wingdings" charset="0"/>
              <a:buChar char="§"/>
            </a:pPr>
            <a:r>
              <a:rPr lang="es-ES" sz="2000" dirty="0">
                <a:latin typeface="+mn-lt"/>
              </a:rPr>
              <a:t>Cuando se detecta una violación, hay tres acciones posibles que se pueden </a:t>
            </a:r>
            <a:r>
              <a:rPr lang="es-ES" sz="2000" dirty="0" smtClean="0">
                <a:latin typeface="+mn-lt"/>
              </a:rPr>
              <a:t>realizar: </a:t>
            </a:r>
            <a:r>
              <a:rPr lang="es-ES" sz="1800" dirty="0" smtClean="0">
                <a:latin typeface="+mn-lt"/>
              </a:rPr>
              <a:t>Proteger, Restringir o Apagar</a:t>
            </a:r>
            <a:endParaRPr lang="es-ES" sz="1800" dirty="0">
              <a:latin typeface="+mn-lt"/>
            </a:endParaRPr>
          </a:p>
          <a:p>
            <a:pPr marL="693738" lvl="2" indent="-236538" algn="just" defTabSz="814388">
              <a:lnSpc>
                <a:spcPct val="95000"/>
              </a:lnSpc>
              <a:spcBef>
                <a:spcPct val="50000"/>
              </a:spcBef>
              <a:buClr>
                <a:srgbClr val="708CA1"/>
              </a:buClr>
              <a:buFont typeface="Wingdings" charset="0"/>
              <a:buChar char="§"/>
            </a:pPr>
            <a:r>
              <a:rPr lang="es-ES" sz="1800" dirty="0"/>
              <a:t>Comando del modo de configuración de </a:t>
            </a:r>
            <a:r>
              <a:rPr lang="es-ES" sz="1800" dirty="0" smtClean="0"/>
              <a:t>interfaces:</a:t>
            </a:r>
          </a:p>
          <a:p>
            <a:pPr marL="693738" lvl="2" indent="-236538" defTabSz="814388">
              <a:lnSpc>
                <a:spcPct val="95000"/>
              </a:lnSpc>
              <a:spcBef>
                <a:spcPct val="50000"/>
              </a:spcBef>
              <a:buClr>
                <a:srgbClr val="708CA1"/>
              </a:buClr>
              <a:buFont typeface="Wingdings" charset="0"/>
              <a:buChar char="§"/>
            </a:pPr>
            <a:r>
              <a:rPr lang="es-ES" sz="1400" b="1" dirty="0" err="1" smtClean="0">
                <a:latin typeface="Courier New" panose="02070309020205020404" pitchFamily="49" charset="0"/>
              </a:rPr>
              <a:t>Switchport</a:t>
            </a:r>
            <a:r>
              <a:rPr lang="es-ES" sz="1400" b="1" dirty="0" smtClean="0">
                <a:latin typeface="Courier New" panose="02070309020205020404" pitchFamily="49" charset="0"/>
              </a:rPr>
              <a:t> </a:t>
            </a:r>
            <a:r>
              <a:rPr lang="es-ES" sz="1400" b="1" dirty="0" err="1" smtClean="0">
                <a:latin typeface="Courier New" panose="02070309020205020404" pitchFamily="49" charset="0"/>
              </a:rPr>
              <a:t>port-security</a:t>
            </a:r>
            <a:r>
              <a:rPr lang="es-ES" sz="1400" b="1" dirty="0">
                <a:latin typeface="Courier New" panose="02070309020205020404" pitchFamily="49" charset="0"/>
              </a:rPr>
              <a:t> violation </a:t>
            </a:r>
            <a:r>
              <a:rPr lang="es-ES" sz="1400" dirty="0">
                <a:latin typeface="Courier New" panose="02070309020205020404" pitchFamily="49" charset="0"/>
              </a:rPr>
              <a:t>{</a:t>
            </a:r>
            <a:r>
              <a:rPr lang="es-ES" sz="1400" b="1" i="1" dirty="0" err="1" smtClean="0">
                <a:latin typeface="Courier New" panose="02070309020205020404" pitchFamily="49" charset="0"/>
              </a:rPr>
              <a:t>protect</a:t>
            </a:r>
            <a:r>
              <a:rPr lang="es-ES" sz="1400" i="1" dirty="0" err="1" smtClean="0">
                <a:latin typeface="Courier New" panose="02070309020205020404" pitchFamily="49" charset="0"/>
              </a:rPr>
              <a:t>|</a:t>
            </a:r>
            <a:r>
              <a:rPr lang="es-ES" sz="1400" b="1" i="1" dirty="0" err="1" smtClean="0">
                <a:latin typeface="Courier New" panose="02070309020205020404" pitchFamily="49" charset="0"/>
              </a:rPr>
              <a:t>restrict</a:t>
            </a:r>
            <a:r>
              <a:rPr lang="es-ES" sz="1400" i="1" dirty="0" err="1" smtClean="0">
                <a:latin typeface="Courier New" panose="02070309020205020404" pitchFamily="49" charset="0"/>
              </a:rPr>
              <a:t>|</a:t>
            </a:r>
            <a:r>
              <a:rPr lang="es-ES" sz="1400" b="1" i="1" dirty="0" err="1" smtClean="0">
                <a:latin typeface="Courier New" panose="02070309020205020404" pitchFamily="49" charset="0"/>
              </a:rPr>
              <a:t>shutdown</a:t>
            </a:r>
            <a:r>
              <a:rPr lang="es-ES" sz="1400" dirty="0">
                <a:latin typeface="Courier New" panose="02070309020205020404" pitchFamily="49" charset="0"/>
              </a:rPr>
              <a:t>}</a:t>
            </a:r>
            <a:endParaRPr lang="es-ES" sz="1400" dirty="0"/>
          </a:p>
        </p:txBody>
      </p:sp>
    </p:spTree>
    <p:extLst>
      <p:ext uri="{BB962C8B-B14F-4D97-AF65-F5344CB8AC3E}">
        <p14:creationId xmlns:p14="http://schemas.microsoft.com/office/powerpoint/2010/main" val="1224516075"/>
      </p:ext>
    </p:extLst>
  </p:cSld>
  <p:clrMapOvr>
    <a:masterClrMapping/>
  </p:clrMapOvr>
  <p:transition spd="med">
    <p:wipe dir="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562074"/>
          </a:xfrm>
        </p:spPr>
        <p:txBody>
          <a:bodyPr>
            <a:noAutofit/>
          </a:bodyPr>
          <a:lstStyle/>
          <a:p>
            <a:r>
              <a:rPr lang="es-ES" sz="2400" dirty="0"/>
              <a:t/>
            </a:r>
            <a:br>
              <a:rPr lang="es-ES" sz="2400" dirty="0"/>
            </a:br>
            <a:r>
              <a:rPr lang="es-ES" sz="2400" dirty="0"/>
              <a:t>Seguridad de puertos: Modos de violación de seguridad</a:t>
            </a:r>
          </a:p>
        </p:txBody>
      </p:sp>
      <p:sp>
        <p:nvSpPr>
          <p:cNvPr id="3" name="2 Marcador de contenido"/>
          <p:cNvSpPr>
            <a:spLocks noGrp="1"/>
          </p:cNvSpPr>
          <p:nvPr>
            <p:ph idx="1"/>
          </p:nvPr>
        </p:nvSpPr>
        <p:spPr>
          <a:xfrm>
            <a:off x="410392" y="1052736"/>
            <a:ext cx="8229600" cy="3665619"/>
          </a:xfrm>
        </p:spPr>
        <p:txBody>
          <a:bodyPr wrap="square">
            <a:spAutoFit/>
          </a:bodyPr>
          <a:lstStyle/>
          <a:p>
            <a:pPr marL="236538" indent="-236538" algn="just" defTabSz="814388">
              <a:lnSpc>
                <a:spcPct val="95000"/>
              </a:lnSpc>
              <a:spcBef>
                <a:spcPct val="50000"/>
              </a:spcBef>
              <a:buClr>
                <a:srgbClr val="708CA1"/>
              </a:buClr>
              <a:buFont typeface="Wingdings" charset="0"/>
              <a:buChar char="§"/>
            </a:pPr>
            <a:r>
              <a:rPr lang="es-ES" sz="1800" dirty="0" err="1"/>
              <a:t>Protect</a:t>
            </a:r>
            <a:r>
              <a:rPr lang="es-ES" sz="1800" dirty="0"/>
              <a:t>: una vez que se alcanzó el máximo de direcciones MAC en un puerto, todo el tráfico de orígenes desconocidos (es decir, de direcciones MAC que no sean válidas para ese puerto) es descartado. No obstante, se continúa enviando el tráfico legal normalmente. No se notifica al administrador de esta situación.</a:t>
            </a:r>
          </a:p>
          <a:p>
            <a:pPr marL="236538" indent="-236538" algn="just" defTabSz="814388">
              <a:lnSpc>
                <a:spcPct val="95000"/>
              </a:lnSpc>
              <a:spcBef>
                <a:spcPct val="50000"/>
              </a:spcBef>
              <a:buClr>
                <a:srgbClr val="708CA1"/>
              </a:buClr>
              <a:buFont typeface="Wingdings" charset="0"/>
              <a:buChar char="§"/>
            </a:pPr>
            <a:r>
              <a:rPr lang="es-ES" sz="1800" dirty="0" err="1"/>
              <a:t>Restrict</a:t>
            </a:r>
            <a:r>
              <a:rPr lang="es-ES" sz="1800" dirty="0"/>
              <a:t>: el mismo comportamiento que el caso anterior pero con la diferencia que se envía un aviso al administrador mediante SNMP, se registra el evento en el </a:t>
            </a:r>
            <a:r>
              <a:rPr lang="es-ES" sz="1800" dirty="0" err="1"/>
              <a:t>syslog</a:t>
            </a:r>
            <a:r>
              <a:rPr lang="es-ES" sz="1800" dirty="0"/>
              <a:t> y se incrementa el contador de violaciones.</a:t>
            </a:r>
          </a:p>
          <a:p>
            <a:pPr marL="236538" indent="-236538" algn="just" defTabSz="814388">
              <a:lnSpc>
                <a:spcPct val="95000"/>
              </a:lnSpc>
              <a:spcBef>
                <a:spcPct val="50000"/>
              </a:spcBef>
              <a:buClr>
                <a:srgbClr val="708CA1"/>
              </a:buClr>
              <a:buFont typeface="Wingdings" charset="0"/>
              <a:buChar char="§"/>
            </a:pPr>
            <a:r>
              <a:rPr lang="es-ES" sz="1800" dirty="0" err="1"/>
              <a:t>Shutdown</a:t>
            </a:r>
            <a:r>
              <a:rPr lang="es-ES" sz="1800" dirty="0"/>
              <a:t>: en este caso el puerto se da de baja dejándolo en estado </a:t>
            </a:r>
            <a:r>
              <a:rPr lang="es-ES" sz="1800" dirty="0" err="1"/>
              <a:t>err-disabled</a:t>
            </a:r>
            <a:r>
              <a:rPr lang="es-ES" sz="1800" dirty="0"/>
              <a:t> (deshabilitado por error). Además se envía un aviso al administrador mediante SNMP, se registra el evento en el </a:t>
            </a:r>
            <a:r>
              <a:rPr lang="es-ES" sz="1800" dirty="0" err="1"/>
              <a:t>syslog</a:t>
            </a:r>
            <a:r>
              <a:rPr lang="es-ES" sz="1800" dirty="0"/>
              <a:t> y se incrementa el contador de violaciones.</a:t>
            </a:r>
          </a:p>
          <a:p>
            <a:pPr marL="236538" indent="-236538" algn="just" defTabSz="814388">
              <a:lnSpc>
                <a:spcPct val="95000"/>
              </a:lnSpc>
              <a:spcBef>
                <a:spcPct val="50000"/>
              </a:spcBef>
              <a:buClr>
                <a:srgbClr val="708CA1"/>
              </a:buClr>
              <a:buFont typeface="Wingdings" charset="0"/>
              <a:buChar char="§"/>
            </a:pPr>
            <a:endParaRPr lang="es-ES" sz="1800" dirty="0"/>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094118" y="4221088"/>
            <a:ext cx="7024040" cy="27523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321334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Redes conmutadas</a:t>
            </a:r>
            <a:r>
              <a:rPr lang="en-US" dirty="0" smtClean="0"/>
              <a:t>
</a:t>
            </a:r>
            <a:r>
              <a:rPr lang="es-ES" sz="2800" dirty="0" smtClean="0"/>
              <a:t>Función de las redes conmutadas</a:t>
            </a:r>
            <a:endParaRPr lang="es-ES" sz="2800" dirty="0">
              <a:solidFill>
                <a:srgbClr val="00B0F0"/>
              </a:solidFill>
              <a:latin typeface="Arial" charset="0"/>
            </a:endParaRPr>
          </a:p>
        </p:txBody>
      </p:sp>
      <p:sp>
        <p:nvSpPr>
          <p:cNvPr id="8" name="Content Placeholder 1"/>
          <p:cNvSpPr>
            <a:spLocks noGrp="1"/>
          </p:cNvSpPr>
          <p:nvPr>
            <p:ph idx="1"/>
          </p:nvPr>
        </p:nvSpPr>
        <p:spPr>
          <a:xfrm>
            <a:off x="195768" y="1666567"/>
            <a:ext cx="4121051" cy="4586749"/>
          </a:xfrm>
        </p:spPr>
        <p:txBody>
          <a:bodyPr/>
          <a:lstStyle/>
          <a:p>
            <a:pPr algn="just"/>
            <a:r>
              <a:rPr lang="es-ES" sz="2000" dirty="0"/>
              <a:t>Las tecnologías de </a:t>
            </a:r>
            <a:r>
              <a:rPr lang="es-ES" sz="2000" dirty="0" smtClean="0"/>
              <a:t>conmutación (</a:t>
            </a:r>
            <a:r>
              <a:rPr lang="es-ES" sz="2000" i="1" dirty="0" err="1" smtClean="0"/>
              <a:t>switchin</a:t>
            </a:r>
            <a:r>
              <a:rPr lang="es-ES" sz="2000" dirty="0" err="1" smtClean="0"/>
              <a:t>g</a:t>
            </a:r>
            <a:r>
              <a:rPr lang="es-ES" sz="2000" dirty="0" smtClean="0"/>
              <a:t>) </a:t>
            </a:r>
            <a:r>
              <a:rPr lang="es-ES" sz="2000" dirty="0"/>
              <a:t>son fundamentales para el diseño de una red. </a:t>
            </a:r>
          </a:p>
          <a:p>
            <a:pPr algn="just"/>
            <a:r>
              <a:rPr lang="es-ES" sz="2000" dirty="0" smtClean="0"/>
              <a:t>Permite </a:t>
            </a:r>
            <a:r>
              <a:rPr lang="es-ES" sz="2000" dirty="0"/>
              <a:t>que el tráfico se envíe </a:t>
            </a:r>
            <a:r>
              <a:rPr lang="es-ES" sz="2000" dirty="0" smtClean="0"/>
              <a:t>de forma rápida.</a:t>
            </a:r>
            <a:endParaRPr lang="es-ES" sz="2000" dirty="0"/>
          </a:p>
          <a:p>
            <a:pPr algn="just"/>
            <a:r>
              <a:rPr lang="es-ES" sz="2000" dirty="0"/>
              <a:t>Una red LAN conmutada:</a:t>
            </a:r>
          </a:p>
          <a:p>
            <a:pPr marL="681037" lvl="1" indent="-342900" algn="just">
              <a:buFont typeface="Wingdings" pitchFamily="2" charset="2"/>
              <a:buChar char="§"/>
            </a:pPr>
            <a:r>
              <a:rPr lang="es-ES" sz="1600" dirty="0"/>
              <a:t>Permite más flexibilidad </a:t>
            </a:r>
          </a:p>
          <a:p>
            <a:pPr marL="681037" lvl="1" indent="-342900" algn="just">
              <a:buFont typeface="Wingdings" pitchFamily="2" charset="2"/>
              <a:buChar char="§"/>
            </a:pPr>
            <a:r>
              <a:rPr lang="es-ES" sz="1600" dirty="0"/>
              <a:t>Permite </a:t>
            </a:r>
            <a:r>
              <a:rPr lang="es-ES" sz="1600" dirty="0" smtClean="0"/>
              <a:t>mayor </a:t>
            </a:r>
            <a:r>
              <a:rPr lang="es-ES" sz="1600" dirty="0"/>
              <a:t>administración </a:t>
            </a:r>
            <a:r>
              <a:rPr lang="es-ES" sz="1600" dirty="0" smtClean="0"/>
              <a:t>del tráfico</a:t>
            </a:r>
            <a:endParaRPr lang="es-ES" sz="1600" dirty="0"/>
          </a:p>
          <a:p>
            <a:pPr marL="681037" lvl="1" indent="-342900" algn="just">
              <a:buFont typeface="Wingdings" pitchFamily="2" charset="2"/>
              <a:buChar char="§"/>
            </a:pPr>
            <a:r>
              <a:rPr lang="es-ES" sz="1600" dirty="0"/>
              <a:t>Admite calidad de servicio, seguridad adicional, redes inalámbricas, telefonía IP y servicios de movilidad</a:t>
            </a:r>
          </a:p>
          <a:p>
            <a:pPr marL="0" indent="0" algn="just">
              <a:buNone/>
            </a:pPr>
            <a:endParaRPr lang="es-ES" sz="1600" dirty="0"/>
          </a:p>
        </p:txBody>
      </p:sp>
      <p:pic>
        <p:nvPicPr>
          <p:cNvPr id="3076" name="Picture 4"/>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4812663" y="1529839"/>
            <a:ext cx="3128115" cy="45022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10505476"/>
      </p:ext>
    </p:extLst>
  </p:cSld>
  <p:clrMapOvr>
    <a:masterClrMapping/>
  </p:clrMapOvr>
  <p:transition spd="med">
    <p:wipe dir="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457200" y="274638"/>
            <a:ext cx="8229600" cy="634082"/>
          </a:xfrm>
        </p:spPr>
        <p:txBody>
          <a:bodyPr>
            <a:noAutofit/>
          </a:bodyPr>
          <a:lstStyle/>
          <a:p>
            <a:pPr eaLnBrk="1" hangingPunct="1"/>
            <a:r>
              <a:rPr lang="es-ES" sz="2000" dirty="0" smtClean="0"/>
              <a:t>Seguridad de los puertos de un </a:t>
            </a:r>
            <a:r>
              <a:rPr lang="es-ES" sz="2000" dirty="0" err="1" smtClean="0"/>
              <a:t>switch</a:t>
            </a:r>
            <a:r>
              <a:rPr sz="4000" dirty="0"/>
              <a:t/>
            </a:r>
            <a:br>
              <a:rPr sz="4000" dirty="0"/>
            </a:br>
            <a:endParaRPr lang="es-ES" sz="4000" dirty="0">
              <a:solidFill>
                <a:srgbClr val="00B0F0"/>
              </a:solidFill>
              <a:latin typeface="Arial" charset="0"/>
            </a:endParaRPr>
          </a:p>
        </p:txBody>
      </p:sp>
      <p:pic>
        <p:nvPicPr>
          <p:cNvPr id="18436" name="Picture 4"/>
          <p:cNvPicPr>
            <a:picLocks noChangeAspect="1" noChangeArrowheads="1"/>
          </p:cNvPicPr>
          <p:nvPr/>
        </p:nvPicPr>
        <p:blipFill>
          <a:blip r:embed="rId3" cstate="email">
            <a:extLst>
              <a:ext uri="{28A0092B-C50C-407E-A947-70E740481C1C}">
                <a14:useLocalDpi xmlns:a14="http://schemas.microsoft.com/office/drawing/2010/main" val="0"/>
              </a:ext>
            </a:extLst>
          </a:blip>
          <a:stretch>
            <a:fillRect/>
          </a:stretch>
        </p:blipFill>
        <p:spPr bwMode="auto">
          <a:xfrm>
            <a:off x="251520" y="692696"/>
            <a:ext cx="4456784" cy="330416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01234" y="3933056"/>
            <a:ext cx="5172075" cy="2600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16029758"/>
      </p:ext>
    </p:extLst>
  </p:cSld>
  <p:clrMapOvr>
    <a:masterClrMapping/>
  </p:clrMapOvr>
  <p:transition spd="med">
    <p:wipe dir="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395536" y="332656"/>
            <a:ext cx="8229600" cy="648072"/>
          </a:xfrm>
        </p:spPr>
        <p:txBody>
          <a:bodyPr>
            <a:noAutofit/>
          </a:bodyPr>
          <a:lstStyle/>
          <a:p>
            <a:pPr eaLnBrk="1" hangingPunct="1"/>
            <a:r>
              <a:rPr lang="es-ES" sz="2000" dirty="0" smtClean="0"/>
              <a:t>Seguridad de los puertos de un </a:t>
            </a:r>
            <a:r>
              <a:rPr lang="es-ES" sz="2000" dirty="0" err="1" smtClean="0"/>
              <a:t>switch</a:t>
            </a:r>
            <a:r>
              <a:rPr sz="4000" dirty="0"/>
              <a:t/>
            </a:r>
            <a:br>
              <a:rPr sz="4000" dirty="0"/>
            </a:br>
            <a:endParaRPr lang="es-ES" sz="4000" dirty="0">
              <a:solidFill>
                <a:srgbClr val="00B0F0"/>
              </a:solidFill>
              <a:latin typeface="Arial" charset="0"/>
            </a:endParaRPr>
          </a:p>
        </p:txBody>
      </p:sp>
      <p:pic>
        <p:nvPicPr>
          <p:cNvPr id="19462"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496" y="2348880"/>
            <a:ext cx="5219700" cy="26384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9463" name="Picture 7"/>
          <p:cNvPicPr>
            <a:picLocks noChangeAspect="1" noChangeArrowheads="1"/>
          </p:cNvPicPr>
          <p:nvPr/>
        </p:nvPicPr>
        <p:blipFill>
          <a:blip r:embed="rId4" cstate="email">
            <a:extLst>
              <a:ext uri="{28A0092B-C50C-407E-A947-70E740481C1C}">
                <a14:useLocalDpi xmlns:a14="http://schemas.microsoft.com/office/drawing/2010/main" val="0"/>
              </a:ext>
            </a:extLst>
          </a:blip>
          <a:stretch>
            <a:fillRect/>
          </a:stretch>
        </p:blipFill>
        <p:spPr bwMode="auto">
          <a:xfrm>
            <a:off x="4634983" y="4042246"/>
            <a:ext cx="3384591" cy="241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Picture 5"/>
          <p:cNvPicPr>
            <a:picLocks noChangeAspect="1" noChangeArrowheads="1"/>
          </p:cNvPicPr>
          <p:nvPr/>
        </p:nvPicPr>
        <p:blipFill>
          <a:blip r:embed="rId5" cstate="email">
            <a:extLst>
              <a:ext uri="{28A0092B-C50C-407E-A947-70E740481C1C}">
                <a14:useLocalDpi xmlns:a14="http://schemas.microsoft.com/office/drawing/2010/main" val="0"/>
              </a:ext>
            </a:extLst>
          </a:blip>
          <a:stretch>
            <a:fillRect/>
          </a:stretch>
        </p:blipFill>
        <p:spPr bwMode="auto">
          <a:xfrm>
            <a:off x="4274827" y="1279374"/>
            <a:ext cx="4329621" cy="373380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07904" y="5067300"/>
            <a:ext cx="5238750" cy="17907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83494320"/>
      </p:ext>
    </p:extLst>
  </p:cSld>
  <p:clrMapOvr>
    <a:masterClrMapping/>
  </p:clrMapOvr>
  <p:transition spd="med">
    <p:wipe dir="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539552" y="476672"/>
            <a:ext cx="8229600" cy="1143000"/>
          </a:xfrm>
        </p:spPr>
        <p:txBody>
          <a:bodyPr anchor="t">
            <a:normAutofit fontScale="90000"/>
          </a:bodyPr>
          <a:lstStyle/>
          <a:p>
            <a:pPr eaLnBrk="1" hangingPunct="1"/>
            <a:r>
              <a:rPr lang="es-ES" sz="1800" dirty="0" smtClean="0"/>
              <a:t>Seguridad de los puertos de un </a:t>
            </a:r>
            <a:r>
              <a:rPr lang="es-ES" sz="1800" dirty="0" err="1" smtClean="0"/>
              <a:t>switch</a:t>
            </a:r>
            <a:r>
              <a:rPr dirty="0"/>
              <a:t/>
            </a:r>
            <a:br>
              <a:rPr dirty="0"/>
            </a:br>
            <a:r>
              <a:rPr lang="es-ES" dirty="0" smtClean="0"/>
              <a:t>Seguridad de puertos: Verificar direcciones seguras</a:t>
            </a:r>
            <a:endParaRPr lang="es-ES" dirty="0">
              <a:solidFill>
                <a:srgbClr val="00B0F0"/>
              </a:solidFill>
              <a:latin typeface="Arial" charset="0"/>
            </a:endParaRPr>
          </a:p>
        </p:txBody>
      </p:sp>
      <p:pic>
        <p:nvPicPr>
          <p:cNvPr id="20484"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7704" y="2494213"/>
            <a:ext cx="5133975" cy="1914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84335829"/>
      </p:ext>
    </p:extLst>
  </p:cSld>
  <p:clrMapOvr>
    <a:masterClrMapping/>
  </p:clrMapOvr>
  <p:transition spd="med">
    <p:wipe dir="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normAutofit fontScale="90000"/>
          </a:bodyPr>
          <a:lstStyle/>
          <a:p>
            <a:pPr eaLnBrk="1" hangingPunct="1"/>
            <a:r>
              <a:rPr lang="es-ES" sz="1800" dirty="0" smtClean="0"/>
              <a:t>Seguridad de los puertos de un </a:t>
            </a:r>
            <a:r>
              <a:rPr lang="es-ES" sz="1800" dirty="0" err="1" smtClean="0"/>
              <a:t>switch</a:t>
            </a:r>
            <a:r>
              <a:rPr dirty="0"/>
              <a:t/>
            </a:r>
            <a:br>
              <a:rPr dirty="0"/>
            </a:br>
            <a:r>
              <a:rPr lang="es-ES" dirty="0">
                <a:latin typeface="Arial" charset="0"/>
              </a:rPr>
              <a:t>Puertos en estado deshabilitado por errores</a:t>
            </a:r>
            <a:endParaRPr lang="es-ES" dirty="0">
              <a:solidFill>
                <a:srgbClr val="00B0F0"/>
              </a:solidFill>
              <a:latin typeface="Arial" charset="0"/>
            </a:endParaRPr>
          </a:p>
        </p:txBody>
      </p:sp>
      <p:sp>
        <p:nvSpPr>
          <p:cNvPr id="2" name="Rectangle 1"/>
          <p:cNvSpPr/>
          <p:nvPr/>
        </p:nvSpPr>
        <p:spPr>
          <a:xfrm>
            <a:off x="426720" y="1554480"/>
            <a:ext cx="8451466" cy="1569660"/>
          </a:xfrm>
          <a:prstGeom prst="rect">
            <a:avLst/>
          </a:prstGeom>
        </p:spPr>
        <p:txBody>
          <a:bodyPr wrap="square">
            <a:spAutoFit/>
          </a:bodyPr>
          <a:lstStyle/>
          <a:p>
            <a:pPr marL="236538" indent="-236538" algn="l" defTabSz="814388">
              <a:lnSpc>
                <a:spcPct val="95000"/>
              </a:lnSpc>
              <a:spcBef>
                <a:spcPct val="50000"/>
              </a:spcBef>
              <a:buClr>
                <a:srgbClr val="708CA1"/>
              </a:buClr>
              <a:buFont typeface="Wingdings" charset="0"/>
              <a:buChar char="§"/>
            </a:pPr>
            <a:r>
              <a:rPr lang="es-ES" sz="2000" dirty="0">
                <a:latin typeface="+mn-lt"/>
              </a:rPr>
              <a:t>Una violación de seguridad de puertos puede dejar a un switch en estado deshabilitado por errores.</a:t>
            </a:r>
          </a:p>
          <a:p>
            <a:pPr marL="236538" indent="-236538" algn="l" defTabSz="814388">
              <a:lnSpc>
                <a:spcPct val="95000"/>
              </a:lnSpc>
              <a:spcBef>
                <a:spcPct val="50000"/>
              </a:spcBef>
              <a:buClr>
                <a:srgbClr val="708CA1"/>
              </a:buClr>
              <a:buFont typeface="Wingdings" charset="0"/>
              <a:buChar char="§"/>
            </a:pPr>
            <a:r>
              <a:rPr lang="es-ES" sz="2000" dirty="0">
                <a:latin typeface="+mn-lt"/>
              </a:rPr>
              <a:t>Un puerto en estado deshabilitado por errores se apaga por completo.</a:t>
            </a:r>
          </a:p>
          <a:p>
            <a:pPr marL="236538" indent="-236538" algn="l" defTabSz="814388">
              <a:lnSpc>
                <a:spcPct val="95000"/>
              </a:lnSpc>
              <a:spcBef>
                <a:spcPct val="50000"/>
              </a:spcBef>
              <a:buClr>
                <a:srgbClr val="708CA1"/>
              </a:buClr>
              <a:buFont typeface="Wingdings" charset="0"/>
              <a:buChar char="§"/>
            </a:pPr>
            <a:r>
              <a:rPr lang="es-ES" sz="2000" dirty="0">
                <a:latin typeface="+mn-lt"/>
              </a:rPr>
              <a:t>El switch comunica estos eventos por medio de mensajes de consola.</a:t>
            </a:r>
          </a:p>
        </p:txBody>
      </p:sp>
      <p:pic>
        <p:nvPicPr>
          <p:cNvPr id="2150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4759" y="3121313"/>
            <a:ext cx="7287801" cy="29594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51822332"/>
      </p:ext>
    </p:extLst>
  </p:cSld>
  <p:clrMapOvr>
    <a:masterClrMapping/>
  </p:clrMapOvr>
  <p:transition spd="med">
    <p:wipe dir="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nchor="t"/>
          <a:lstStyle/>
          <a:p>
            <a:pPr eaLnBrk="1" hangingPunct="1"/>
            <a:r>
              <a:rPr lang="es-ES" sz="1800" dirty="0" smtClean="0"/>
              <a:t>Seguridad de los puertos de un </a:t>
            </a:r>
            <a:r>
              <a:rPr lang="es-ES" sz="1800" dirty="0" err="1" smtClean="0"/>
              <a:t>switch</a:t>
            </a:r>
            <a:r>
              <a:rPr sz="2400" dirty="0"/>
              <a:t/>
            </a:r>
            <a:br>
              <a:rPr sz="2400" dirty="0"/>
            </a:br>
            <a:r>
              <a:rPr lang="es-ES" sz="2400" dirty="0">
                <a:latin typeface="Arial" charset="0"/>
              </a:rPr>
              <a:t>Puertos en estado deshabilitado por errores (continuación)</a:t>
            </a:r>
            <a:endParaRPr lang="es-ES" sz="2400" dirty="0">
              <a:solidFill>
                <a:srgbClr val="00B0F0"/>
              </a:solidFill>
              <a:latin typeface="Arial" charset="0"/>
            </a:endParaRPr>
          </a:p>
        </p:txBody>
      </p:sp>
      <p:pic>
        <p:nvPicPr>
          <p:cNvPr id="2253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216" y="1371600"/>
            <a:ext cx="5114925" cy="31623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2532" name="Picture 4"/>
          <p:cNvPicPr>
            <a:picLocks noChangeAspect="1" noChangeArrowheads="1"/>
          </p:cNvPicPr>
          <p:nvPr/>
        </p:nvPicPr>
        <p:blipFill>
          <a:blip r:embed="rId4" cstate="email">
            <a:extLst>
              <a:ext uri="{28A0092B-C50C-407E-A947-70E740481C1C}">
                <a14:useLocalDpi xmlns:a14="http://schemas.microsoft.com/office/drawing/2010/main" val="0"/>
              </a:ext>
            </a:extLst>
          </a:blip>
          <a:stretch>
            <a:fillRect/>
          </a:stretch>
        </p:blipFill>
        <p:spPr bwMode="auto">
          <a:xfrm>
            <a:off x="2067878" y="1354225"/>
            <a:ext cx="990600" cy="21763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2533"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03320" y="4610100"/>
            <a:ext cx="5181600" cy="2209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2534" name="Picture 6"/>
          <p:cNvPicPr>
            <a:picLocks noChangeAspect="1" noChangeArrowheads="1"/>
          </p:cNvPicPr>
          <p:nvPr/>
        </p:nvPicPr>
        <p:blipFill>
          <a:blip r:embed="rId6" cstate="email">
            <a:extLst>
              <a:ext uri="{28A0092B-C50C-407E-A947-70E740481C1C}">
                <a14:useLocalDpi xmlns:a14="http://schemas.microsoft.com/office/drawing/2010/main" val="0"/>
              </a:ext>
            </a:extLst>
          </a:blip>
          <a:stretch>
            <a:fillRect/>
          </a:stretch>
        </p:blipFill>
        <p:spPr bwMode="auto">
          <a:xfrm>
            <a:off x="4832033" y="4620603"/>
            <a:ext cx="2619375" cy="19616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5516879" y="2042160"/>
            <a:ext cx="3087569" cy="1323439"/>
          </a:xfrm>
          <a:prstGeom prst="rect">
            <a:avLst/>
          </a:prstGeom>
          <a:noFill/>
        </p:spPr>
        <p:txBody>
          <a:bodyPr wrap="square" rtlCol="0">
            <a:spAutoFit/>
          </a:bodyPr>
          <a:lstStyle/>
          <a:p>
            <a:pPr algn="just"/>
            <a:r>
              <a:rPr lang="es-ES" sz="1600" dirty="0">
                <a:latin typeface="+mn-lt"/>
              </a:rPr>
              <a:t>El comando</a:t>
            </a:r>
            <a:r>
              <a:rPr lang="es-ES" sz="1600" dirty="0" smtClean="0"/>
              <a:t> </a:t>
            </a:r>
            <a:r>
              <a:rPr lang="es-ES" sz="1600" b="1" dirty="0" smtClean="0">
                <a:latin typeface="Courier New" panose="02070309020205020404" pitchFamily="49" charset="0"/>
              </a:rPr>
              <a:t>show interface</a:t>
            </a:r>
            <a:r>
              <a:rPr lang="es-ES" sz="1600" dirty="0" smtClean="0">
                <a:latin typeface="+mn-lt"/>
              </a:rPr>
              <a:t> también </a:t>
            </a:r>
            <a:r>
              <a:rPr lang="es-ES" sz="1600" dirty="0">
                <a:latin typeface="+mn-lt"/>
              </a:rPr>
              <a:t>indica si hay un puerto de switch en estado deshabilitado por errores.</a:t>
            </a:r>
          </a:p>
          <a:p>
            <a:pPr algn="just"/>
            <a:endParaRPr lang="es-ES" sz="1600" dirty="0"/>
          </a:p>
        </p:txBody>
      </p:sp>
      <p:sp>
        <p:nvSpPr>
          <p:cNvPr id="4" name="Rectangle 3"/>
          <p:cNvSpPr/>
          <p:nvPr/>
        </p:nvSpPr>
        <p:spPr>
          <a:xfrm>
            <a:off x="277178" y="4725144"/>
            <a:ext cx="3212782" cy="1077218"/>
          </a:xfrm>
          <a:prstGeom prst="rect">
            <a:avLst/>
          </a:prstGeom>
        </p:spPr>
        <p:txBody>
          <a:bodyPr wrap="square">
            <a:spAutoFit/>
          </a:bodyPr>
          <a:lstStyle/>
          <a:p>
            <a:pPr marL="0" indent="0" algn="just">
              <a:buNone/>
            </a:pPr>
            <a:r>
              <a:rPr lang="es-ES" sz="1600" b="1" dirty="0">
                <a:solidFill>
                  <a:srgbClr val="002060"/>
                </a:solidFill>
              </a:rPr>
              <a:t>Se debe emitir un comando de configuración de interfaces</a:t>
            </a:r>
            <a:r>
              <a:rPr lang="es-ES" sz="1600" b="1" dirty="0" smtClean="0">
                <a:solidFill>
                  <a:srgbClr val="002060"/>
                </a:solidFill>
              </a:rPr>
              <a:t> </a:t>
            </a:r>
            <a:r>
              <a:rPr lang="es-ES" sz="1600" b="1" dirty="0" err="1">
                <a:solidFill>
                  <a:srgbClr val="002060"/>
                </a:solidFill>
                <a:latin typeface="Courier New" panose="02070309020205020404" pitchFamily="49" charset="0"/>
              </a:rPr>
              <a:t>shutdown</a:t>
            </a:r>
            <a:r>
              <a:rPr lang="es-ES" sz="1600" b="1" dirty="0" smtClean="0">
                <a:solidFill>
                  <a:srgbClr val="002060"/>
                </a:solidFill>
              </a:rPr>
              <a:t> </a:t>
            </a:r>
            <a:r>
              <a:rPr lang="es-ES" sz="1600" b="1" dirty="0">
                <a:solidFill>
                  <a:srgbClr val="002060"/>
                </a:solidFill>
              </a:rPr>
              <a:t>/</a:t>
            </a:r>
            <a:r>
              <a:rPr lang="es-ES" sz="1600" b="1" dirty="0" smtClean="0">
                <a:solidFill>
                  <a:srgbClr val="002060"/>
                </a:solidFill>
              </a:rPr>
              <a:t> </a:t>
            </a:r>
            <a:r>
              <a:rPr lang="es-ES" sz="1600" b="1" dirty="0">
                <a:solidFill>
                  <a:srgbClr val="002060"/>
                </a:solidFill>
                <a:latin typeface="Courier New" panose="02070309020205020404" pitchFamily="49" charset="0"/>
              </a:rPr>
              <a:t>no shutdown</a:t>
            </a:r>
            <a:r>
              <a:rPr lang="es-ES" sz="1600" b="1" dirty="0">
                <a:solidFill>
                  <a:srgbClr val="002060"/>
                </a:solidFill>
              </a:rPr>
              <a:t> para volver a habilitar el puerto.</a:t>
            </a:r>
          </a:p>
        </p:txBody>
      </p:sp>
    </p:spTree>
    <p:extLst>
      <p:ext uri="{BB962C8B-B14F-4D97-AF65-F5344CB8AC3E}">
        <p14:creationId xmlns:p14="http://schemas.microsoft.com/office/powerpoint/2010/main" val="1852170682"/>
      </p:ext>
    </p:extLst>
  </p:cSld>
  <p:clrMapOvr>
    <a:masterClrMapping/>
  </p:clrMapOvr>
  <p:transition spd="med">
    <p:wipe dir="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Descripción general de las redes VLAN</a:t>
            </a:r>
            <a:r>
              <a:rPr lang="en-US" dirty="0" smtClean="0"/>
              <a:t>
</a:t>
            </a:r>
            <a:r>
              <a:rPr lang="es-ES" dirty="0" smtClean="0">
                <a:latin typeface="Arial" charset="0"/>
              </a:rPr>
              <a:t>Definiciones </a:t>
            </a:r>
            <a:r>
              <a:rPr lang="es-ES" dirty="0">
                <a:latin typeface="Arial" charset="0"/>
              </a:rPr>
              <a:t>de una red VLAN</a:t>
            </a:r>
            <a:endParaRPr lang="es-ES" dirty="0">
              <a:solidFill>
                <a:srgbClr val="00B0F0"/>
              </a:solidFill>
              <a:latin typeface="Arial" charset="0"/>
            </a:endParaRP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213111" y="1423988"/>
            <a:ext cx="6155319" cy="49158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80167075"/>
      </p:ext>
    </p:extLst>
  </p:cSld>
  <p:clrMapOvr>
    <a:masterClrMapping/>
  </p:clrMapOvr>
  <p:transition spd="med">
    <p:wipe dir="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endParaRPr lang="es-ES"/>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7624" y="2132856"/>
            <a:ext cx="6667500" cy="17049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0681400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endParaRPr lang="es-ES"/>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5616" y="1817992"/>
            <a:ext cx="6667500" cy="3619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6513843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3868" y="394392"/>
            <a:ext cx="8873932" cy="838200"/>
          </a:xfrm>
        </p:spPr>
        <p:txBody>
          <a:bodyPr anchor="b">
            <a:normAutofit fontScale="90000"/>
          </a:bodyPr>
          <a:lstStyle/>
          <a:p>
            <a:pPr eaLnBrk="1" hangingPunct="1">
              <a:lnSpc>
                <a:spcPct val="100000"/>
              </a:lnSpc>
            </a:pPr>
            <a:r>
              <a:rPr lang="es-ES" sz="1800" dirty="0" smtClean="0"/>
              <a:t>Descripción general de las redes VLAN</a:t>
            </a:r>
            <a:br>
              <a:rPr lang="es-ES" sz="1800" dirty="0" smtClean="0"/>
            </a:br>
            <a:r>
              <a:rPr lang="es-ES" dirty="0" smtClean="0">
                <a:latin typeface="Arial" charset="0"/>
              </a:rPr>
              <a:t>Definiciones </a:t>
            </a:r>
            <a:r>
              <a:rPr lang="es-ES" dirty="0">
                <a:latin typeface="Arial" charset="0"/>
              </a:rPr>
              <a:t>de una red VLAN (continuación)</a:t>
            </a:r>
            <a:endParaRPr lang="es-ES" dirty="0">
              <a:solidFill>
                <a:srgbClr val="00B0F0"/>
              </a:solidFill>
              <a:latin typeface="Arial" charset="0"/>
            </a:endParaRPr>
          </a:p>
        </p:txBody>
      </p:sp>
      <p:sp>
        <p:nvSpPr>
          <p:cNvPr id="2" name="Content Placeholder 1"/>
          <p:cNvSpPr>
            <a:spLocks noGrp="1"/>
          </p:cNvSpPr>
          <p:nvPr>
            <p:ph idx="1"/>
          </p:nvPr>
        </p:nvSpPr>
        <p:spPr>
          <a:xfrm>
            <a:off x="213111" y="1389678"/>
            <a:ext cx="8567432" cy="5000492"/>
          </a:xfrm>
        </p:spPr>
        <p:txBody>
          <a:bodyPr/>
          <a:lstStyle/>
          <a:p>
            <a:pPr algn="just"/>
            <a:r>
              <a:rPr lang="es-ES" sz="1800" dirty="0"/>
              <a:t>Las redes VLAN permiten que el administrador segmente redes según factores como la función, el equipo del proyecto o la aplicación, sin tener en cuenta la ubicación física del usuario o del dispositivo. </a:t>
            </a:r>
          </a:p>
          <a:p>
            <a:pPr algn="just"/>
            <a:r>
              <a:rPr lang="es-ES" sz="1800" dirty="0"/>
              <a:t>Las VLAN habilitan la implementación de las políticas de acceso y de seguridad según grupos específicos de usuarios.</a:t>
            </a:r>
          </a:p>
          <a:p>
            <a:pPr algn="just"/>
            <a:r>
              <a:rPr lang="es-ES" sz="1800" dirty="0"/>
              <a:t>Una red VLAN es una partición lógica de una red de capa 2.</a:t>
            </a:r>
          </a:p>
          <a:p>
            <a:pPr algn="just"/>
            <a:r>
              <a:rPr lang="es-ES" sz="1800" dirty="0"/>
              <a:t>Se pueden crear varias particiones para que coexistan varias redes VLAN.</a:t>
            </a:r>
          </a:p>
          <a:p>
            <a:pPr algn="just"/>
            <a:r>
              <a:rPr lang="es-ES" sz="1800" dirty="0"/>
              <a:t>Cada VLAN es un dominio de difusión, que generalmente posee su propia red IP.</a:t>
            </a:r>
          </a:p>
          <a:p>
            <a:pPr algn="just"/>
            <a:r>
              <a:rPr lang="es-ES" sz="2000" dirty="0" smtClean="0"/>
              <a:t>Las redes VLAN se aíslan mutuamente, y los paquetes pueden pasar entre ellas solamente mediante un </a:t>
            </a:r>
            <a:r>
              <a:rPr lang="es-ES" sz="2000" dirty="0" err="1" smtClean="0"/>
              <a:t>router</a:t>
            </a:r>
            <a:r>
              <a:rPr lang="es-ES" sz="2000" dirty="0" smtClean="0"/>
              <a:t> o </a:t>
            </a:r>
            <a:r>
              <a:rPr lang="es-ES" sz="2000" dirty="0" err="1" smtClean="0"/>
              <a:t>switch</a:t>
            </a:r>
            <a:r>
              <a:rPr lang="es-ES" sz="2000" dirty="0" smtClean="0"/>
              <a:t> multicapa.</a:t>
            </a:r>
          </a:p>
          <a:p>
            <a:pPr algn="just"/>
            <a:r>
              <a:rPr lang="es-ES" sz="1800" dirty="0"/>
              <a:t>La partición de la red de capa 2 se lleva a cabo dentro de un dispositivo de capa 2 (por lo general, un switch).</a:t>
            </a:r>
          </a:p>
          <a:p>
            <a:pPr algn="just"/>
            <a:r>
              <a:rPr lang="es-ES" sz="1800" dirty="0"/>
              <a:t>Los hosts que se agrupan dentro de una red VLAN desconocen la existencia de esta</a:t>
            </a:r>
            <a:r>
              <a:rPr lang="es-ES" sz="1800" dirty="0" smtClean="0"/>
              <a:t>.</a:t>
            </a:r>
            <a:endParaRPr lang="es-ES" sz="1800" dirty="0"/>
          </a:p>
        </p:txBody>
      </p:sp>
    </p:spTree>
    <p:extLst>
      <p:ext uri="{BB962C8B-B14F-4D97-AF65-F5344CB8AC3E}">
        <p14:creationId xmlns:p14="http://schemas.microsoft.com/office/powerpoint/2010/main" val="1222012779"/>
      </p:ext>
    </p:extLst>
  </p:cSld>
  <p:clrMapOvr>
    <a:masterClrMapping/>
  </p:clrMapOvr>
  <p:transition spd="med">
    <p:wipe dir="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lnSpc>
                <a:spcPct val="100000"/>
              </a:lnSpc>
            </a:pPr>
            <a:r>
              <a:rPr lang="es-ES" sz="1800" dirty="0" smtClean="0"/>
              <a:t>Descripción general de las redes VLAN</a:t>
            </a:r>
            <a:r>
              <a:rPr lang="en-US" sz="1800" dirty="0" smtClean="0"/>
              <a:t>
</a:t>
            </a:r>
            <a:r>
              <a:rPr lang="es-ES" dirty="0" smtClean="0"/>
              <a:t>Beneficios de las redes VLAN</a:t>
            </a:r>
            <a:endParaRPr lang="es-ES" dirty="0">
              <a:solidFill>
                <a:srgbClr val="00B0F0"/>
              </a:solidFill>
              <a:latin typeface="Arial" charset="0"/>
            </a:endParaRPr>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312918" y="1427798"/>
            <a:ext cx="6180195" cy="514064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15119401"/>
      </p:ext>
    </p:extLst>
  </p:cSld>
  <p:clrMapOvr>
    <a:masterClrMapping/>
  </p:clrMapOvr>
  <p:transition spd="med">
    <p:wipe dir="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Redes conmutadas</a:t>
            </a:r>
            <a:r>
              <a:rPr lang="en-US" dirty="0" smtClean="0"/>
              <a:t>
</a:t>
            </a:r>
            <a:r>
              <a:rPr lang="es-ES" sz="2800" dirty="0" smtClean="0"/>
              <a:t>Factores de forma</a:t>
            </a:r>
            <a:endParaRPr lang="es-ES" sz="2800" dirty="0">
              <a:solidFill>
                <a:srgbClr val="00B0F0"/>
              </a:solidFill>
              <a:latin typeface="Arial" charset="0"/>
            </a:endParaRPr>
          </a:p>
        </p:txBody>
      </p:sp>
      <p:sp>
        <p:nvSpPr>
          <p:cNvPr id="8" name="Content Placeholder 1"/>
          <p:cNvSpPr>
            <a:spLocks noGrp="1"/>
          </p:cNvSpPr>
          <p:nvPr>
            <p:ph idx="1"/>
          </p:nvPr>
        </p:nvSpPr>
        <p:spPr>
          <a:xfrm>
            <a:off x="593975" y="2564904"/>
            <a:ext cx="2607046" cy="973394"/>
          </a:xfrm>
        </p:spPr>
        <p:txBody>
          <a:bodyPr>
            <a:normAutofit fontScale="92500" lnSpcReduction="20000"/>
          </a:bodyPr>
          <a:lstStyle/>
          <a:p>
            <a:pPr marL="0" indent="0" algn="just">
              <a:buNone/>
            </a:pPr>
            <a:r>
              <a:rPr lang="es-ES" sz="2000" b="1" dirty="0"/>
              <a:t>Switches de </a:t>
            </a:r>
            <a:endParaRPr lang="es-ES" sz="2000" b="1" dirty="0" smtClean="0"/>
          </a:p>
          <a:p>
            <a:pPr marL="0" indent="0" algn="just">
              <a:buNone/>
            </a:pPr>
            <a:r>
              <a:rPr lang="es-ES" sz="2000" b="1" dirty="0" smtClean="0"/>
              <a:t>configuración </a:t>
            </a:r>
          </a:p>
          <a:p>
            <a:pPr marL="0" indent="0" algn="just">
              <a:buNone/>
            </a:pPr>
            <a:r>
              <a:rPr lang="es-ES" sz="2000" b="1" dirty="0" smtClean="0"/>
              <a:t>fija</a:t>
            </a:r>
            <a:endParaRPr lang="es-ES" sz="2000" b="1" dirty="0"/>
          </a:p>
        </p:txBody>
      </p:sp>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201021" y="1612639"/>
            <a:ext cx="5203704" cy="43787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38551667"/>
      </p:ext>
    </p:extLst>
  </p:cSld>
  <p:clrMapOvr>
    <a:masterClrMapping/>
  </p:clrMapOvr>
  <p:transition spd="med">
    <p:wipe dir="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lnSpc>
                <a:spcPct val="100000"/>
              </a:lnSpc>
            </a:pPr>
            <a:r>
              <a:rPr lang="es-ES" sz="1800" dirty="0" smtClean="0"/>
              <a:t>Descripción general de las redes VLAN</a:t>
            </a:r>
            <a:r>
              <a:rPr lang="en-US" sz="1800" dirty="0" smtClean="0"/>
              <a:t>
</a:t>
            </a:r>
            <a:r>
              <a:rPr lang="es-ES" dirty="0" smtClean="0"/>
              <a:t>Tipos de redes VLAN</a:t>
            </a:r>
            <a:endParaRPr lang="es-ES" dirty="0">
              <a:solidFill>
                <a:srgbClr val="00B0F0"/>
              </a:solidFill>
              <a:latin typeface="Arial" charset="0"/>
            </a:endParaRPr>
          </a:p>
        </p:txBody>
      </p:sp>
      <p:sp>
        <p:nvSpPr>
          <p:cNvPr id="2" name="Content Placeholder 1"/>
          <p:cNvSpPr>
            <a:spLocks noGrp="1"/>
          </p:cNvSpPr>
          <p:nvPr>
            <p:ph idx="1"/>
          </p:nvPr>
        </p:nvSpPr>
        <p:spPr>
          <a:xfrm>
            <a:off x="213110" y="1554480"/>
            <a:ext cx="8679369" cy="4771892"/>
          </a:xfrm>
        </p:spPr>
        <p:txBody>
          <a:bodyPr/>
          <a:lstStyle/>
          <a:p>
            <a:r>
              <a:rPr lang="es-ES" sz="2000" dirty="0" smtClean="0"/>
              <a:t>Red</a:t>
            </a:r>
            <a:r>
              <a:rPr lang="es-ES" sz="2000" dirty="0"/>
              <a:t> VLAN predeterminada: VLAN 1 </a:t>
            </a:r>
            <a:r>
              <a:rPr lang="es-ES" sz="2000" dirty="0" smtClean="0"/>
              <a:t>, todos </a:t>
            </a:r>
            <a:r>
              <a:rPr lang="es-ES" sz="2000" dirty="0"/>
              <a:t>los puertos de switch se convierten en parte de esta red VLAN hasta que se configure el </a:t>
            </a:r>
            <a:r>
              <a:rPr lang="es-ES" sz="2000" dirty="0" err="1" smtClean="0"/>
              <a:t>switch</a:t>
            </a:r>
            <a:endParaRPr lang="es-ES" sz="2000" dirty="0" smtClean="0"/>
          </a:p>
          <a:p>
            <a:r>
              <a:rPr lang="es-ES" sz="2000" dirty="0" smtClean="0"/>
              <a:t>Red</a:t>
            </a:r>
            <a:r>
              <a:rPr lang="es-ES" sz="2000" dirty="0"/>
              <a:t> VLAN nativa: se utiliza para tráfico no etiquetado. </a:t>
            </a:r>
            <a:endParaRPr lang="es-ES" sz="2000" dirty="0" smtClean="0"/>
          </a:p>
          <a:p>
            <a:pPr lvl="1"/>
            <a:r>
              <a:rPr lang="es-ES" sz="1600" dirty="0" smtClean="0"/>
              <a:t>La </a:t>
            </a:r>
            <a:r>
              <a:rPr lang="es-ES" sz="1600" dirty="0"/>
              <a:t>red VLAN nativa es </a:t>
            </a:r>
            <a:r>
              <a:rPr lang="es-ES" sz="1600" dirty="0" smtClean="0"/>
              <a:t>VLAN 1 de </a:t>
            </a:r>
            <a:r>
              <a:rPr lang="es-ES" sz="1600" dirty="0"/>
              <a:t>manera predeterminada</a:t>
            </a:r>
            <a:r>
              <a:rPr lang="es-ES" sz="1600" dirty="0" smtClean="0"/>
              <a:t>.</a:t>
            </a:r>
            <a:endParaRPr lang="es-ES" sz="2000" dirty="0"/>
          </a:p>
          <a:p>
            <a:r>
              <a:rPr lang="es-ES" sz="2000" dirty="0"/>
              <a:t>Red VLAN de administración: se utiliza para acceder a las capacidades de </a:t>
            </a:r>
            <a:r>
              <a:rPr lang="es-ES" sz="2000" dirty="0" smtClean="0"/>
              <a:t>administración</a:t>
            </a:r>
          </a:p>
          <a:p>
            <a:r>
              <a:rPr lang="es-ES" sz="2000" dirty="0"/>
              <a:t>Red VLAN datos: tráfico generado por el usuario</a:t>
            </a:r>
          </a:p>
          <a:p>
            <a:endParaRPr lang="es-ES" sz="2000" dirty="0"/>
          </a:p>
        </p:txBody>
      </p:sp>
    </p:spTree>
    <p:extLst>
      <p:ext uri="{BB962C8B-B14F-4D97-AF65-F5344CB8AC3E}">
        <p14:creationId xmlns:p14="http://schemas.microsoft.com/office/powerpoint/2010/main" val="1139295468"/>
      </p:ext>
    </p:extLst>
  </p:cSld>
  <p:clrMapOvr>
    <a:masterClrMapping/>
  </p:clrMapOvr>
  <p:transition spd="med">
    <p:wipe dir="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normAutofit/>
          </a:bodyPr>
          <a:lstStyle/>
          <a:p>
            <a:pPr eaLnBrk="1" hangingPunct="1">
              <a:lnSpc>
                <a:spcPct val="100000"/>
              </a:lnSpc>
            </a:pPr>
            <a:r>
              <a:rPr lang="es-ES" sz="2400" dirty="0" smtClean="0"/>
              <a:t>Descripción general de las redes VLAN</a:t>
            </a:r>
            <a:r>
              <a:rPr lang="en-US" sz="2400" dirty="0" smtClean="0"/>
              <a:t>
</a:t>
            </a:r>
            <a:endParaRPr lang="es-ES" sz="4400" dirty="0">
              <a:solidFill>
                <a:srgbClr val="00B0F0"/>
              </a:solidFill>
              <a:latin typeface="Arial" charset="0"/>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075117" y="1484784"/>
            <a:ext cx="6443138" cy="49694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1 Rectángulo"/>
          <p:cNvSpPr/>
          <p:nvPr/>
        </p:nvSpPr>
        <p:spPr>
          <a:xfrm>
            <a:off x="1075117" y="1216800"/>
            <a:ext cx="2252540" cy="369332"/>
          </a:xfrm>
          <a:prstGeom prst="rect">
            <a:avLst/>
          </a:prstGeom>
        </p:spPr>
        <p:txBody>
          <a:bodyPr wrap="none">
            <a:spAutoFit/>
          </a:bodyPr>
          <a:lstStyle/>
          <a:p>
            <a:r>
              <a:rPr lang="es-ES" b="1" dirty="0">
                <a:latin typeface="Courier New" panose="02070309020205020404" pitchFamily="49" charset="0"/>
              </a:rPr>
              <a:t>show </a:t>
            </a:r>
            <a:r>
              <a:rPr lang="es-ES" b="1" dirty="0" err="1">
                <a:latin typeface="Courier New" panose="02070309020205020404" pitchFamily="49" charset="0"/>
              </a:rPr>
              <a:t>vlan</a:t>
            </a:r>
            <a:r>
              <a:rPr lang="es-ES" b="1" dirty="0">
                <a:latin typeface="Courier New" panose="02070309020205020404" pitchFamily="49" charset="0"/>
              </a:rPr>
              <a:t> </a:t>
            </a:r>
            <a:r>
              <a:rPr lang="es-ES" b="1" dirty="0" err="1">
                <a:latin typeface="Courier New" panose="02070309020205020404" pitchFamily="49" charset="0"/>
              </a:rPr>
              <a:t>brief</a:t>
            </a:r>
            <a:endParaRPr lang="es-ES" b="1" dirty="0">
              <a:latin typeface="Courier New" panose="02070309020205020404" pitchFamily="49" charset="0"/>
            </a:endParaRPr>
          </a:p>
        </p:txBody>
      </p:sp>
    </p:spTree>
    <p:extLst>
      <p:ext uri="{BB962C8B-B14F-4D97-AF65-F5344CB8AC3E}">
        <p14:creationId xmlns:p14="http://schemas.microsoft.com/office/powerpoint/2010/main" val="2220085359"/>
      </p:ext>
    </p:extLst>
  </p:cSld>
  <p:clrMapOvr>
    <a:masterClrMapping/>
  </p:clrMapOvr>
  <p:transition spd="med">
    <p:wipe dir="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lnSpc>
                <a:spcPct val="100000"/>
              </a:lnSpc>
            </a:pPr>
            <a:r>
              <a:rPr lang="es-ES" sz="1800" dirty="0" smtClean="0"/>
              <a:t>Descripción general de las redes VLAN</a:t>
            </a:r>
            <a:r>
              <a:rPr lang="en-US" sz="1800" dirty="0" smtClean="0"/>
              <a:t>
</a:t>
            </a:r>
            <a:r>
              <a:rPr lang="es-ES" dirty="0" smtClean="0"/>
              <a:t>Redes VLAN de voz</a:t>
            </a:r>
            <a:endParaRPr lang="es-ES" dirty="0">
              <a:solidFill>
                <a:srgbClr val="00B0F0"/>
              </a:solidFill>
              <a:latin typeface="Arial" charset="0"/>
            </a:endParaRPr>
          </a:p>
        </p:txBody>
      </p:sp>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90701" y="1400174"/>
            <a:ext cx="7256528" cy="525728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61234144"/>
      </p:ext>
    </p:extLst>
  </p:cSld>
  <p:clrMapOvr>
    <a:masterClrMapping/>
  </p:clrMapOvr>
  <p:transition spd="med">
    <p:wipe dir="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4400" y="396000"/>
            <a:ext cx="8772157" cy="838800"/>
          </a:xfrm>
        </p:spPr>
        <p:txBody>
          <a:bodyPr/>
          <a:lstStyle/>
          <a:p>
            <a:pPr eaLnBrk="1" hangingPunct="1"/>
            <a:r>
              <a:rPr lang="es-ES" sz="1800" dirty="0" smtClean="0"/>
              <a:t>Redes VLAN en un entorno conmutado múltiple</a:t>
            </a:r>
            <a:r>
              <a:rPr lang="en-US" sz="1800" dirty="0" smtClean="0"/>
              <a:t>
</a:t>
            </a:r>
            <a:r>
              <a:rPr lang="es-ES" dirty="0" smtClean="0"/>
              <a:t>Etiquetado de redes VLAN de voz</a:t>
            </a:r>
            <a:endParaRPr lang="es-ES" dirty="0">
              <a:solidFill>
                <a:srgbClr val="00B0F0"/>
              </a:solidFill>
              <a:latin typeface="Arial" charset="0"/>
            </a:endParaRPr>
          </a:p>
        </p:txBody>
      </p:sp>
      <p:pic>
        <p:nvPicPr>
          <p:cNvPr id="10242"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99085" y="1353503"/>
            <a:ext cx="5314949" cy="4029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4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57650" y="3874770"/>
            <a:ext cx="5086350" cy="26384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53037246"/>
      </p:ext>
    </p:extLst>
  </p:cSld>
  <p:clrMapOvr>
    <a:masterClrMapping/>
  </p:clrMapOvr>
  <p:transition spd="med">
    <p:wipe dir="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vert="horz" lIns="91440" tIns="45720" rIns="91440" bIns="45720" rtlCol="0" anchor="t">
            <a:normAutofit/>
          </a:bodyPr>
          <a:lstStyle/>
          <a:p>
            <a:pPr>
              <a:lnSpc>
                <a:spcPct val="80000"/>
              </a:lnSpc>
            </a:pPr>
            <a:r>
              <a:rPr lang="es-ES" sz="1800" dirty="0">
                <a:gradFill flip="none" rotWithShape="1">
                  <a:gsLst>
                    <a:gs pos="16000">
                      <a:schemeClr val="tx2"/>
                    </a:gs>
                    <a:gs pos="100000">
                      <a:srgbClr val="28A7DF"/>
                    </a:gs>
                  </a:gsLst>
                  <a:lin ang="1800000" scaled="0"/>
                  <a:tileRect/>
                </a:gradFill>
                <a:latin typeface="Arial"/>
                <a:cs typeface="Arial"/>
              </a:rPr>
              <a:t>Asignación de redes VLAN:</a:t>
            </a:r>
            <a:r>
              <a:rPr lang="en-US" sz="1800" dirty="0">
                <a:gradFill flip="none" rotWithShape="1">
                  <a:gsLst>
                    <a:gs pos="16000">
                      <a:schemeClr val="tx2"/>
                    </a:gs>
                    <a:gs pos="100000">
                      <a:srgbClr val="28A7DF"/>
                    </a:gs>
                  </a:gsLst>
                  <a:lin ang="1800000" scaled="0"/>
                  <a:tileRect/>
                </a:gradFill>
                <a:latin typeface="Arial"/>
                <a:cs typeface="Arial"/>
              </a:rPr>
              <a:t>
</a:t>
            </a:r>
            <a:r>
              <a:rPr lang="en-US" sz="1800" dirty="0" err="1">
                <a:gradFill flip="none" rotWithShape="1">
                  <a:gsLst>
                    <a:gs pos="16000">
                      <a:schemeClr val="tx2"/>
                    </a:gs>
                    <a:gs pos="100000">
                      <a:srgbClr val="28A7DF"/>
                    </a:gs>
                  </a:gsLst>
                  <a:lin ang="1800000" scaled="0"/>
                  <a:tileRect/>
                </a:gradFill>
                <a:latin typeface="Arial"/>
                <a:cs typeface="Arial"/>
              </a:rPr>
              <a:t>Asignación</a:t>
            </a:r>
            <a:r>
              <a:rPr lang="en-US" sz="1800" dirty="0">
                <a:gradFill flip="none" rotWithShape="1">
                  <a:gsLst>
                    <a:gs pos="16000">
                      <a:schemeClr val="tx2"/>
                    </a:gs>
                    <a:gs pos="100000">
                      <a:srgbClr val="28A7DF"/>
                    </a:gs>
                  </a:gsLst>
                  <a:lin ang="1800000" scaled="0"/>
                  <a:tileRect/>
                </a:gradFill>
                <a:latin typeface="Arial"/>
                <a:cs typeface="Arial"/>
              </a:rPr>
              <a:t> de un </a:t>
            </a:r>
            <a:r>
              <a:rPr lang="en-US" sz="1800" dirty="0" err="1">
                <a:gradFill flip="none" rotWithShape="1">
                  <a:gsLst>
                    <a:gs pos="16000">
                      <a:schemeClr val="tx2"/>
                    </a:gs>
                    <a:gs pos="100000">
                      <a:srgbClr val="28A7DF"/>
                    </a:gs>
                  </a:gsLst>
                  <a:lin ang="1800000" scaled="0"/>
                  <a:tileRect/>
                </a:gradFill>
                <a:latin typeface="Arial"/>
                <a:cs typeface="Arial"/>
              </a:rPr>
              <a:t>puerto</a:t>
            </a:r>
            <a:r>
              <a:rPr lang="en-US" sz="1800" dirty="0">
                <a:gradFill flip="none" rotWithShape="1">
                  <a:gsLst>
                    <a:gs pos="16000">
                      <a:schemeClr val="tx2"/>
                    </a:gs>
                    <a:gs pos="100000">
                      <a:srgbClr val="28A7DF"/>
                    </a:gs>
                  </a:gsLst>
                  <a:lin ang="1800000" scaled="0"/>
                  <a:tileRect/>
                </a:gradFill>
                <a:latin typeface="Arial"/>
                <a:cs typeface="Arial"/>
              </a:rPr>
              <a:t> a </a:t>
            </a:r>
            <a:r>
              <a:rPr lang="en-US" sz="1800" dirty="0" err="1">
                <a:gradFill flip="none" rotWithShape="1">
                  <a:gsLst>
                    <a:gs pos="16000">
                      <a:schemeClr val="tx2"/>
                    </a:gs>
                    <a:gs pos="100000">
                      <a:srgbClr val="28A7DF"/>
                    </a:gs>
                  </a:gsLst>
                  <a:lin ang="1800000" scaled="0"/>
                  <a:tileRect/>
                </a:gradFill>
                <a:latin typeface="Arial"/>
                <a:cs typeface="Arial"/>
              </a:rPr>
              <a:t>una</a:t>
            </a:r>
            <a:r>
              <a:rPr lang="en-US" sz="1800" dirty="0">
                <a:gradFill flip="none" rotWithShape="1">
                  <a:gsLst>
                    <a:gs pos="16000">
                      <a:schemeClr val="tx2"/>
                    </a:gs>
                    <a:gs pos="100000">
                      <a:srgbClr val="28A7DF"/>
                    </a:gs>
                  </a:gsLst>
                  <a:lin ang="1800000" scaled="0"/>
                  <a:tileRect/>
                </a:gradFill>
                <a:latin typeface="Arial"/>
                <a:cs typeface="Arial"/>
              </a:rPr>
              <a:t> VLAN de </a:t>
            </a:r>
            <a:r>
              <a:rPr lang="en-US" sz="1800" dirty="0" err="1">
                <a:gradFill flip="none" rotWithShape="1">
                  <a:gsLst>
                    <a:gs pos="16000">
                      <a:schemeClr val="tx2"/>
                    </a:gs>
                    <a:gs pos="100000">
                      <a:srgbClr val="28A7DF"/>
                    </a:gs>
                  </a:gsLst>
                  <a:lin ang="1800000" scaled="0"/>
                  <a:tileRect/>
                </a:gradFill>
                <a:latin typeface="Arial"/>
                <a:cs typeface="Arial"/>
              </a:rPr>
              <a:t>datos</a:t>
            </a:r>
            <a:r>
              <a:rPr lang="en-US" sz="1800" dirty="0">
                <a:gradFill flip="none" rotWithShape="1">
                  <a:gsLst>
                    <a:gs pos="16000">
                      <a:schemeClr val="tx2"/>
                    </a:gs>
                    <a:gs pos="100000">
                      <a:srgbClr val="28A7DF"/>
                    </a:gs>
                  </a:gsLst>
                  <a:lin ang="1800000" scaled="0"/>
                  <a:tileRect/>
                </a:gradFill>
                <a:latin typeface="Arial"/>
                <a:cs typeface="Arial"/>
              </a:rPr>
              <a:t> (20) y a la VLAN de </a:t>
            </a:r>
            <a:r>
              <a:rPr lang="en-US" sz="1800" dirty="0" err="1">
                <a:gradFill flip="none" rotWithShape="1">
                  <a:gsLst>
                    <a:gs pos="16000">
                      <a:schemeClr val="tx2"/>
                    </a:gs>
                    <a:gs pos="100000">
                      <a:srgbClr val="28A7DF"/>
                    </a:gs>
                  </a:gsLst>
                  <a:lin ang="1800000" scaled="0"/>
                  <a:tileRect/>
                </a:gradFill>
                <a:latin typeface="Arial"/>
                <a:cs typeface="Arial"/>
              </a:rPr>
              <a:t>voz</a:t>
            </a:r>
            <a:r>
              <a:rPr lang="en-US" sz="1800" dirty="0">
                <a:gradFill flip="none" rotWithShape="1">
                  <a:gsLst>
                    <a:gs pos="16000">
                      <a:schemeClr val="tx2"/>
                    </a:gs>
                    <a:gs pos="100000">
                      <a:srgbClr val="28A7DF"/>
                    </a:gs>
                  </a:gsLst>
                  <a:lin ang="1800000" scaled="0"/>
                  <a:tileRect/>
                </a:gradFill>
                <a:latin typeface="Arial"/>
                <a:cs typeface="Arial"/>
              </a:rPr>
              <a:t> (150)</a:t>
            </a:r>
            <a:endParaRPr lang="es-ES" sz="1800" dirty="0">
              <a:gradFill flip="none" rotWithShape="1">
                <a:gsLst>
                  <a:gs pos="16000">
                    <a:schemeClr val="tx2"/>
                  </a:gs>
                  <a:gs pos="100000">
                    <a:srgbClr val="28A7DF"/>
                  </a:gs>
                </a:gsLst>
                <a:lin ang="1800000" scaled="0"/>
                <a:tileRect/>
              </a:gradFill>
              <a:latin typeface="Arial"/>
              <a:cs typeface="Arial"/>
            </a:endParaRPr>
          </a:p>
        </p:txBody>
      </p:sp>
      <p:sp>
        <p:nvSpPr>
          <p:cNvPr id="3" name="Marcador de contenido 2"/>
          <p:cNvSpPr>
            <a:spLocks noGrp="1"/>
          </p:cNvSpPr>
          <p:nvPr>
            <p:ph sz="half" idx="2"/>
          </p:nvPr>
        </p:nvSpPr>
        <p:spPr>
          <a:xfrm>
            <a:off x="323528" y="1124744"/>
            <a:ext cx="5616624" cy="4525963"/>
          </a:xfrm>
        </p:spPr>
        <p:txBody>
          <a:bodyPr>
            <a:normAutofit/>
          </a:bodyPr>
          <a:lstStyle/>
          <a:p>
            <a:pPr marL="0" indent="0">
              <a:buNone/>
            </a:pPr>
            <a:r>
              <a:rPr lang="es-ES" sz="1400" dirty="0" smtClean="0"/>
              <a:t>S1# configure terminal</a:t>
            </a:r>
          </a:p>
          <a:p>
            <a:pPr marL="0" indent="0">
              <a:buNone/>
            </a:pPr>
            <a:r>
              <a:rPr lang="es-ES" sz="1400" dirty="0" smtClean="0"/>
              <a:t>S1(</a:t>
            </a:r>
            <a:r>
              <a:rPr lang="es-ES" sz="1400" dirty="0" err="1" smtClean="0"/>
              <a:t>config</a:t>
            </a:r>
            <a:r>
              <a:rPr lang="es-ES" sz="1400" dirty="0" smtClean="0"/>
              <a:t>)# interface </a:t>
            </a:r>
            <a:r>
              <a:rPr lang="es-ES" sz="1400" dirty="0" smtClean="0"/>
              <a:t>f0/18</a:t>
            </a:r>
            <a:endParaRPr lang="es-ES" sz="1400" dirty="0" smtClean="0"/>
          </a:p>
          <a:p>
            <a:pPr marL="0" indent="0">
              <a:buNone/>
            </a:pPr>
            <a:r>
              <a:rPr lang="es-ES" sz="1400" dirty="0"/>
              <a:t>S1(</a:t>
            </a:r>
            <a:r>
              <a:rPr lang="es-ES" sz="1400" dirty="0" err="1"/>
              <a:t>config-if</a:t>
            </a:r>
            <a:r>
              <a:rPr lang="es-ES" sz="1400" dirty="0"/>
              <a:t>)# </a:t>
            </a:r>
            <a:r>
              <a:rPr lang="es-ES" sz="1400" dirty="0" err="1" smtClean="0"/>
              <a:t>switchport</a:t>
            </a:r>
            <a:r>
              <a:rPr lang="es-ES" sz="1400" dirty="0" smtClean="0"/>
              <a:t> </a:t>
            </a:r>
            <a:r>
              <a:rPr lang="es-ES" sz="1400" dirty="0" err="1" smtClean="0"/>
              <a:t>mode</a:t>
            </a:r>
            <a:r>
              <a:rPr lang="es-ES" sz="1400" dirty="0" smtClean="0"/>
              <a:t> </a:t>
            </a:r>
            <a:r>
              <a:rPr lang="es-ES" sz="1400" dirty="0" err="1" smtClean="0"/>
              <a:t>access</a:t>
            </a:r>
            <a:endParaRPr lang="es-ES" sz="1400" dirty="0" smtClean="0"/>
          </a:p>
          <a:p>
            <a:pPr marL="0" indent="0">
              <a:buNone/>
            </a:pPr>
            <a:r>
              <a:rPr lang="es-ES" sz="1400" dirty="0"/>
              <a:t>S1(</a:t>
            </a:r>
            <a:r>
              <a:rPr lang="es-ES" sz="1400" dirty="0" err="1"/>
              <a:t>config-if</a:t>
            </a:r>
            <a:r>
              <a:rPr lang="es-ES" sz="1400" dirty="0"/>
              <a:t>)# </a:t>
            </a:r>
            <a:r>
              <a:rPr lang="es-ES" sz="1400" dirty="0" err="1"/>
              <a:t>switchport</a:t>
            </a:r>
            <a:r>
              <a:rPr lang="es-ES" sz="1400" dirty="0"/>
              <a:t> </a:t>
            </a:r>
            <a:r>
              <a:rPr lang="es-ES" sz="1400" dirty="0" smtClean="0"/>
              <a:t> </a:t>
            </a:r>
            <a:r>
              <a:rPr lang="es-ES" sz="1400" dirty="0" err="1"/>
              <a:t>a</a:t>
            </a:r>
            <a:r>
              <a:rPr lang="es-ES" sz="1400" dirty="0" err="1" smtClean="0"/>
              <a:t>ccess</a:t>
            </a:r>
            <a:r>
              <a:rPr lang="es-ES" sz="1400" dirty="0" smtClean="0"/>
              <a:t> </a:t>
            </a:r>
            <a:r>
              <a:rPr lang="es-ES" sz="1400" dirty="0" err="1" smtClean="0"/>
              <a:t>vlan</a:t>
            </a:r>
            <a:r>
              <a:rPr lang="es-ES" sz="1400" dirty="0" smtClean="0"/>
              <a:t> 20</a:t>
            </a:r>
          </a:p>
          <a:p>
            <a:pPr marL="0" indent="0">
              <a:buNone/>
            </a:pPr>
            <a:r>
              <a:rPr lang="es-ES" sz="1400" dirty="0" smtClean="0"/>
              <a:t>S1(</a:t>
            </a:r>
            <a:r>
              <a:rPr lang="es-ES" sz="1400" dirty="0" err="1" smtClean="0"/>
              <a:t>config-if</a:t>
            </a:r>
            <a:r>
              <a:rPr lang="es-ES" sz="1400" dirty="0" smtClean="0"/>
              <a:t>)# </a:t>
            </a:r>
            <a:r>
              <a:rPr lang="es-ES" sz="1400" dirty="0" err="1" smtClean="0"/>
              <a:t>switchport</a:t>
            </a:r>
            <a:r>
              <a:rPr lang="es-ES" sz="1400" dirty="0" smtClean="0"/>
              <a:t> </a:t>
            </a:r>
            <a:r>
              <a:rPr lang="es-ES" sz="1400" dirty="0" err="1" smtClean="0"/>
              <a:t>voice</a:t>
            </a:r>
            <a:r>
              <a:rPr lang="es-ES" sz="1400" dirty="0" smtClean="0"/>
              <a:t> </a:t>
            </a:r>
            <a:r>
              <a:rPr lang="es-ES" sz="1400" dirty="0" err="1" smtClean="0"/>
              <a:t>vlan</a:t>
            </a:r>
            <a:r>
              <a:rPr lang="es-ES" sz="1400" dirty="0" smtClean="0"/>
              <a:t> 150</a:t>
            </a:r>
          </a:p>
          <a:p>
            <a:pPr marL="0" indent="0">
              <a:buNone/>
            </a:pPr>
            <a:r>
              <a:rPr lang="es-ES" sz="1400" dirty="0"/>
              <a:t>S1(</a:t>
            </a:r>
            <a:r>
              <a:rPr lang="es-ES" sz="1400" dirty="0" err="1"/>
              <a:t>config-if</a:t>
            </a:r>
            <a:r>
              <a:rPr lang="es-ES" sz="1400" dirty="0" smtClean="0"/>
              <a:t>)# </a:t>
            </a:r>
            <a:r>
              <a:rPr lang="es-ES" sz="1400" dirty="0" err="1" smtClean="0"/>
              <a:t>mls</a:t>
            </a:r>
            <a:r>
              <a:rPr lang="es-ES" sz="1400" dirty="0" smtClean="0"/>
              <a:t> </a:t>
            </a:r>
            <a:r>
              <a:rPr lang="es-ES" sz="1400" dirty="0" err="1" smtClean="0"/>
              <a:t>qos</a:t>
            </a:r>
            <a:r>
              <a:rPr lang="es-ES" sz="1400" dirty="0" smtClean="0"/>
              <a:t> trust </a:t>
            </a:r>
            <a:r>
              <a:rPr lang="es-ES" sz="1400" dirty="0" err="1" smtClean="0"/>
              <a:t>cos</a:t>
            </a:r>
            <a:endParaRPr lang="es-ES" sz="1400" dirty="0"/>
          </a:p>
          <a:p>
            <a:endParaRPr lang="es-ES" sz="1400" dirty="0"/>
          </a:p>
          <a:p>
            <a:endParaRPr lang="es-ES" sz="1400" dirty="0" smtClean="0"/>
          </a:p>
          <a:p>
            <a:endParaRPr lang="es-ES" sz="1400" dirty="0"/>
          </a:p>
        </p:txBody>
      </p:sp>
      <p:pic>
        <p:nvPicPr>
          <p:cNvPr id="5" name="Picture 3"/>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122455" y="2494134"/>
            <a:ext cx="6021545" cy="43625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19390352"/>
      </p:ext>
    </p:extLst>
  </p:cSld>
  <p:clrMapOvr>
    <a:masterClrMapping/>
  </p:clrMapOvr>
  <p:transition spd="med">
    <p:wipe dir="r"/>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lnSpc>
                <a:spcPct val="100000"/>
              </a:lnSpc>
            </a:pPr>
            <a:r>
              <a:rPr lang="es-ES" sz="1800" dirty="0" smtClean="0"/>
              <a:t>Descripción general de las redes VLAN</a:t>
            </a:r>
            <a:r>
              <a:rPr lang="en-US" sz="1800" dirty="0" smtClean="0"/>
              <a:t>
</a:t>
            </a:r>
            <a:r>
              <a:rPr lang="es-ES" dirty="0" smtClean="0"/>
              <a:t>Redes VLAN de voz (continuación)</a:t>
            </a:r>
            <a:endParaRPr lang="es-ES" dirty="0">
              <a:solidFill>
                <a:srgbClr val="00B0F0"/>
              </a:solidFill>
              <a:latin typeface="Arial" charset="0"/>
            </a:endParaRPr>
          </a:p>
        </p:txBody>
      </p:sp>
      <p:sp>
        <p:nvSpPr>
          <p:cNvPr id="2" name="Content Placeholder 1"/>
          <p:cNvSpPr>
            <a:spLocks noGrp="1"/>
          </p:cNvSpPr>
          <p:nvPr>
            <p:ph idx="1"/>
          </p:nvPr>
        </p:nvSpPr>
        <p:spPr>
          <a:xfrm>
            <a:off x="213110" y="1554480"/>
            <a:ext cx="8752915" cy="4771892"/>
          </a:xfrm>
        </p:spPr>
        <p:txBody>
          <a:bodyPr>
            <a:normAutofit/>
          </a:bodyPr>
          <a:lstStyle/>
          <a:p>
            <a:pPr algn="just"/>
            <a:r>
              <a:rPr lang="es-ES" sz="2400" dirty="0"/>
              <a:t>El tráfico VoIP depende del factor tiempo y </a:t>
            </a:r>
            <a:r>
              <a:rPr lang="es-ES" sz="2400" dirty="0" smtClean="0"/>
              <a:t>requiere:</a:t>
            </a:r>
            <a:endParaRPr lang="es-ES" sz="2400" dirty="0"/>
          </a:p>
          <a:p>
            <a:pPr marL="800100" lvl="1" indent="-342900" algn="just"/>
            <a:r>
              <a:rPr lang="es-ES" sz="2400" dirty="0"/>
              <a:t>Ancho de banda garantizado para asegurar la calidad de la voz.</a:t>
            </a:r>
          </a:p>
          <a:p>
            <a:pPr marL="800100" lvl="1" indent="-342900" algn="just"/>
            <a:r>
              <a:rPr lang="es-ES" sz="2400" dirty="0"/>
              <a:t>Prioridad de la transmisión sobre otros tipos de tráfico de red.</a:t>
            </a:r>
          </a:p>
          <a:p>
            <a:pPr marL="800100" lvl="1" indent="-342900" algn="just"/>
            <a:r>
              <a:rPr lang="es-ES" sz="2400" dirty="0"/>
              <a:t>Posibilidad de </a:t>
            </a:r>
            <a:r>
              <a:rPr lang="es-ES" sz="2400" dirty="0" err="1"/>
              <a:t>routing</a:t>
            </a:r>
            <a:r>
              <a:rPr lang="es-ES" sz="2400" dirty="0"/>
              <a:t> en áreas congestionadas de la red.</a:t>
            </a:r>
          </a:p>
          <a:p>
            <a:pPr marL="800100" lvl="1" indent="-342900" algn="just"/>
            <a:r>
              <a:rPr lang="es-ES" sz="2400" dirty="0"/>
              <a:t>Demora inferior a 150 ms en toda la red.</a:t>
            </a:r>
          </a:p>
          <a:p>
            <a:pPr algn="just"/>
            <a:r>
              <a:rPr lang="es-ES" sz="2400" dirty="0"/>
              <a:t>La característica de la red VLAN de voz permite que los puertos de acceso envíen tráfico de voz IP desde un teléfono IP.</a:t>
            </a:r>
          </a:p>
        </p:txBody>
      </p:sp>
    </p:spTree>
    <p:extLst>
      <p:ext uri="{BB962C8B-B14F-4D97-AF65-F5344CB8AC3E}">
        <p14:creationId xmlns:p14="http://schemas.microsoft.com/office/powerpoint/2010/main" val="3232750538"/>
      </p:ext>
    </p:extLst>
  </p:cSld>
  <p:clrMapOvr>
    <a:masterClrMapping/>
  </p:clrMapOvr>
  <p:transition spd="med">
    <p:wipe dir="r"/>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lnSpc>
                <a:spcPct val="100000"/>
              </a:lnSpc>
            </a:pPr>
            <a:r>
              <a:rPr lang="es-ES" sz="1800" dirty="0"/>
              <a:t>Redes VLAN en un entorno conmutado múltiple</a:t>
            </a:r>
            <a:r>
              <a:rPr lang="en-US" sz="1800" dirty="0" smtClean="0"/>
              <a:t>
</a:t>
            </a:r>
            <a:r>
              <a:rPr lang="es-ES" dirty="0" smtClean="0"/>
              <a:t>Enlaces troncales de VLAN</a:t>
            </a:r>
            <a:endParaRPr lang="es-ES" dirty="0">
              <a:solidFill>
                <a:srgbClr val="00B0F0"/>
              </a:solidFill>
              <a:latin typeface="Arial" charset="0"/>
            </a:endParaRPr>
          </a:p>
        </p:txBody>
      </p:sp>
      <p:sp>
        <p:nvSpPr>
          <p:cNvPr id="5" name="Content Placeholder 4"/>
          <p:cNvSpPr>
            <a:spLocks noGrp="1"/>
          </p:cNvSpPr>
          <p:nvPr>
            <p:ph idx="1"/>
          </p:nvPr>
        </p:nvSpPr>
        <p:spPr>
          <a:xfrm>
            <a:off x="1203960" y="5593079"/>
            <a:ext cx="7238999" cy="634983"/>
          </a:xfrm>
        </p:spPr>
        <p:txBody>
          <a:bodyPr>
            <a:normAutofit fontScale="85000" lnSpcReduction="20000"/>
          </a:bodyPr>
          <a:lstStyle/>
          <a:p>
            <a:pPr marL="0" indent="0">
              <a:buNone/>
            </a:pPr>
            <a:r>
              <a:rPr lang="es-ES" sz="1600" dirty="0"/>
              <a:t>Los enlaces entre los switches S1 y S2, y entre S1 y S3, se configuraron para transmitir tráfico proveniente de las redes VLAN 10, 20, 30 y 99 a través de la red. Esta red no podría funcionar sin los enlaces troncales de VLAN.</a:t>
            </a:r>
          </a:p>
        </p:txBody>
      </p:sp>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549884" y="1247301"/>
            <a:ext cx="5903696" cy="41100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49316592"/>
      </p:ext>
    </p:extLst>
  </p:cSld>
  <p:clrMapOvr>
    <a:masterClrMapping/>
  </p:clrMapOvr>
  <p:transition spd="med">
    <p:wipe dir="r"/>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normAutofit fontScale="90000"/>
          </a:bodyPr>
          <a:lstStyle/>
          <a:p>
            <a:pPr eaLnBrk="1" hangingPunct="1">
              <a:lnSpc>
                <a:spcPct val="100000"/>
              </a:lnSpc>
            </a:pPr>
            <a:r>
              <a:rPr lang="es-ES" sz="1800" dirty="0"/>
              <a:t>Redes VLAN en un entorno conmutado múltiple</a:t>
            </a:r>
            <a:r>
              <a:rPr lang="en-US" sz="1800" dirty="0" smtClean="0"/>
              <a:t>
</a:t>
            </a:r>
            <a:r>
              <a:rPr lang="es-ES" dirty="0" smtClean="0"/>
              <a:t>Enlaces troncales de VLAN (continuación)</a:t>
            </a:r>
            <a:endParaRPr lang="es-ES" dirty="0">
              <a:solidFill>
                <a:srgbClr val="00B0F0"/>
              </a:solidFill>
              <a:latin typeface="Arial" charset="0"/>
            </a:endParaRPr>
          </a:p>
        </p:txBody>
      </p:sp>
      <p:sp>
        <p:nvSpPr>
          <p:cNvPr id="2" name="Content Placeholder 1"/>
          <p:cNvSpPr>
            <a:spLocks noGrp="1"/>
          </p:cNvSpPr>
          <p:nvPr>
            <p:ph idx="1"/>
          </p:nvPr>
        </p:nvSpPr>
        <p:spPr>
          <a:xfrm>
            <a:off x="213110" y="1554480"/>
            <a:ext cx="8611913" cy="4771892"/>
          </a:xfrm>
        </p:spPr>
        <p:txBody>
          <a:bodyPr>
            <a:normAutofit/>
          </a:bodyPr>
          <a:lstStyle/>
          <a:p>
            <a:pPr algn="just"/>
            <a:r>
              <a:rPr lang="es-ES" sz="2400" dirty="0"/>
              <a:t>Un enlace troncal de VLAN es un enlace punto a punto que transporta datos de más de una red VLAN.</a:t>
            </a:r>
          </a:p>
          <a:p>
            <a:pPr algn="just"/>
            <a:r>
              <a:rPr lang="es-ES" sz="2400" dirty="0"/>
              <a:t>Generalmente, se establece entre switches para que los dispositivos de una misma red VLAN se puedan comunicar, incluso si están conectados físicamente a switches diferentes.</a:t>
            </a:r>
          </a:p>
          <a:p>
            <a:pPr algn="just"/>
            <a:r>
              <a:rPr lang="es-ES" sz="2400" dirty="0"/>
              <a:t>Un enlace troncal de VLAN no está asociado a ninguna red </a:t>
            </a:r>
            <a:r>
              <a:rPr lang="es-ES" sz="2400" dirty="0" smtClean="0"/>
              <a:t>VLAN.</a:t>
            </a:r>
            <a:endParaRPr lang="es-ES" sz="2400" dirty="0"/>
          </a:p>
          <a:p>
            <a:pPr algn="just"/>
            <a:r>
              <a:rPr lang="es-ES" sz="2400" smtClean="0"/>
              <a:t>IEEE 802.1q, </a:t>
            </a:r>
            <a:r>
              <a:rPr lang="es-ES" sz="2400" dirty="0"/>
              <a:t>protocolo de enlace troncal </a:t>
            </a:r>
            <a:r>
              <a:rPr lang="es-ES" sz="2400" dirty="0" smtClean="0"/>
              <a:t>VLAN.</a:t>
            </a:r>
            <a:endParaRPr lang="es-ES" sz="2400" dirty="0"/>
          </a:p>
        </p:txBody>
      </p:sp>
    </p:spTree>
    <p:extLst>
      <p:ext uri="{BB962C8B-B14F-4D97-AF65-F5344CB8AC3E}">
        <p14:creationId xmlns:p14="http://schemas.microsoft.com/office/powerpoint/2010/main" val="3593796335"/>
      </p:ext>
    </p:extLst>
  </p:cSld>
  <p:clrMapOvr>
    <a:masterClrMapping/>
  </p:clrMapOvr>
  <p:transition spd="med">
    <p:wipe dir="r"/>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3868" y="394392"/>
            <a:ext cx="8705583" cy="838200"/>
          </a:xfrm>
        </p:spPr>
        <p:txBody>
          <a:bodyPr anchor="t">
            <a:normAutofit fontScale="90000"/>
          </a:bodyPr>
          <a:lstStyle/>
          <a:p>
            <a:pPr eaLnBrk="1" hangingPunct="1"/>
            <a:r>
              <a:rPr lang="es-ES" sz="1800" dirty="0" smtClean="0"/>
              <a:t>Redes VLAN en un entorno conmutado múltiple</a:t>
            </a:r>
            <a:r>
              <a:rPr lang="en-US" sz="1800" dirty="0" smtClean="0"/>
              <a:t>
</a:t>
            </a:r>
            <a:r>
              <a:rPr lang="es-ES" dirty="0" smtClean="0"/>
              <a:t>Control de dominios de difusión con redes VLAN</a:t>
            </a:r>
            <a:endParaRPr lang="es-ES" dirty="0">
              <a:solidFill>
                <a:srgbClr val="00B0F0"/>
              </a:solidFill>
              <a:latin typeface="Arial" charset="0"/>
            </a:endParaRP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420629" y="1513035"/>
            <a:ext cx="6498031" cy="48237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87166235"/>
      </p:ext>
    </p:extLst>
  </p:cSld>
  <p:clrMapOvr>
    <a:masterClrMapping/>
  </p:clrMapOvr>
  <p:transition spd="med">
    <p:wipe dir="r"/>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nchor="t">
            <a:normAutofit fontScale="90000"/>
          </a:bodyPr>
          <a:lstStyle/>
          <a:p>
            <a:pPr eaLnBrk="1" hangingPunct="1"/>
            <a:r>
              <a:rPr lang="es-ES" sz="1800" dirty="0" smtClean="0"/>
              <a:t>Redes VLAN en un entorno conmutado múltiple</a:t>
            </a:r>
            <a:r>
              <a:rPr lang="en-US" sz="1800" dirty="0" smtClean="0"/>
              <a:t>
</a:t>
            </a:r>
            <a:r>
              <a:rPr lang="es-ES" dirty="0" smtClean="0"/>
              <a:t>Control de dominios de difusión con redes VLAN</a:t>
            </a:r>
            <a:endParaRPr lang="es-ES" dirty="0">
              <a:solidFill>
                <a:srgbClr val="00B0F0"/>
              </a:solidFill>
              <a:latin typeface="Arial" charset="0"/>
            </a:endParaRPr>
          </a:p>
        </p:txBody>
      </p:sp>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467723" y="1827848"/>
            <a:ext cx="6111218" cy="45577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2382651"/>
      </p:ext>
    </p:extLst>
  </p:cSld>
  <p:clrMapOvr>
    <a:masterClrMapping/>
  </p:clrMapOvr>
  <p:transition spd="med">
    <p:wipe dir="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Redes conmutadas</a:t>
            </a:r>
            <a:r>
              <a:rPr lang="en-US" dirty="0" smtClean="0"/>
              <a:t>
</a:t>
            </a:r>
            <a:r>
              <a:rPr lang="es-ES" sz="2800" dirty="0" smtClean="0"/>
              <a:t>Factores de forma</a:t>
            </a:r>
            <a:endParaRPr lang="es-ES" sz="2800" dirty="0">
              <a:solidFill>
                <a:srgbClr val="00B0F0"/>
              </a:solidFill>
              <a:latin typeface="Arial" charset="0"/>
            </a:endParaRPr>
          </a:p>
        </p:txBody>
      </p:sp>
      <p:sp>
        <p:nvSpPr>
          <p:cNvPr id="8" name="Content Placeholder 1"/>
          <p:cNvSpPr>
            <a:spLocks noGrp="1"/>
          </p:cNvSpPr>
          <p:nvPr>
            <p:ph idx="1"/>
          </p:nvPr>
        </p:nvSpPr>
        <p:spPr>
          <a:xfrm>
            <a:off x="593975" y="2418735"/>
            <a:ext cx="3137367" cy="973394"/>
          </a:xfrm>
        </p:spPr>
        <p:txBody>
          <a:bodyPr/>
          <a:lstStyle/>
          <a:p>
            <a:pPr marL="0" indent="0">
              <a:buNone/>
            </a:pPr>
            <a:r>
              <a:rPr lang="es-ES" sz="2000" b="1" dirty="0"/>
              <a:t>Modular</a:t>
            </a:r>
          </a:p>
          <a:p>
            <a:pPr marL="0" indent="0">
              <a:buNone/>
            </a:pPr>
            <a:r>
              <a:rPr lang="es-ES" sz="2000" b="1" dirty="0"/>
              <a:t>Plataforma</a:t>
            </a:r>
          </a:p>
        </p:txBody>
      </p:sp>
      <p:pic>
        <p:nvPicPr>
          <p:cNvPr id="4098" name="Picture 2"/>
          <p:cNvPicPr>
            <a:picLocks noChangeAspect="1" noChangeArrowheads="1"/>
          </p:cNvPicPr>
          <p:nvPr/>
        </p:nvPicPr>
        <p:blipFill>
          <a:blip r:embed="rId3" cstate="email">
            <a:extLst>
              <a:ext uri="{28A0092B-C50C-407E-A947-70E740481C1C}">
                <a14:useLocalDpi xmlns:a14="http://schemas.microsoft.com/office/drawing/2010/main" val="0"/>
              </a:ext>
            </a:extLst>
          </a:blip>
          <a:stretch>
            <a:fillRect/>
          </a:stretch>
        </p:blipFill>
        <p:spPr bwMode="auto">
          <a:xfrm>
            <a:off x="2689264" y="1630311"/>
            <a:ext cx="5440076" cy="44902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94887751"/>
      </p:ext>
    </p:extLst>
  </p:cSld>
  <p:clrMapOvr>
    <a:masterClrMapping/>
  </p:clrMapOvr>
  <p:transition spd="med">
    <p:wipe dir="r"/>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4400" y="396000"/>
            <a:ext cx="8772157" cy="838800"/>
          </a:xfrm>
        </p:spPr>
        <p:txBody>
          <a:bodyPr anchor="t">
            <a:normAutofit fontScale="90000"/>
          </a:bodyPr>
          <a:lstStyle/>
          <a:p>
            <a:pPr eaLnBrk="1" hangingPunct="1"/>
            <a:r>
              <a:rPr lang="es-ES" sz="1800" dirty="0" smtClean="0"/>
              <a:t>Redes VLAN en un entorno conmutado múltiple</a:t>
            </a:r>
            <a:r>
              <a:rPr lang="en-US" sz="1800" dirty="0" smtClean="0"/>
              <a:t>
</a:t>
            </a:r>
            <a:r>
              <a:rPr lang="es-ES" dirty="0" smtClean="0"/>
              <a:t>Actividad: Predecir el comportamiento del </a:t>
            </a:r>
            <a:r>
              <a:rPr lang="es-ES" dirty="0" err="1" smtClean="0"/>
              <a:t>switch</a:t>
            </a:r>
            <a:endParaRPr lang="es-ES" dirty="0">
              <a:solidFill>
                <a:srgbClr val="00B0F0"/>
              </a:solidFill>
              <a:latin typeface="Arial" charset="0"/>
            </a:endParaRPr>
          </a:p>
        </p:txBody>
      </p:sp>
      <p:pic>
        <p:nvPicPr>
          <p:cNvPr id="11266"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09575" y="1612583"/>
            <a:ext cx="8324849" cy="3114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777240" y="4876800"/>
            <a:ext cx="7528560" cy="923330"/>
          </a:xfrm>
          <a:prstGeom prst="rect">
            <a:avLst/>
          </a:prstGeom>
          <a:noFill/>
        </p:spPr>
        <p:txBody>
          <a:bodyPr wrap="square" rtlCol="0">
            <a:spAutoFit/>
          </a:bodyPr>
          <a:lstStyle/>
          <a:p>
            <a:pPr algn="l"/>
            <a:r>
              <a:rPr lang="es-ES" sz="2000" dirty="0"/>
              <a:t>Situación 1: PC 1 envía una difusión.</a:t>
            </a:r>
          </a:p>
          <a:p>
            <a:pPr algn="l"/>
            <a:r>
              <a:rPr lang="es-ES" sz="2000" dirty="0"/>
              <a:t>Situación 2: PC 2 envía una difusión.</a:t>
            </a:r>
          </a:p>
          <a:p>
            <a:pPr algn="l"/>
            <a:r>
              <a:rPr lang="es-ES" sz="2000" dirty="0"/>
              <a:t>Situación 3: PC 3 envía una difusión.</a:t>
            </a:r>
          </a:p>
        </p:txBody>
      </p:sp>
    </p:spTree>
    <p:extLst>
      <p:ext uri="{BB962C8B-B14F-4D97-AF65-F5344CB8AC3E}">
        <p14:creationId xmlns:p14="http://schemas.microsoft.com/office/powerpoint/2010/main" val="3726309080"/>
      </p:ext>
    </p:extLst>
  </p:cSld>
  <p:clrMapOvr>
    <a:masterClrMapping/>
  </p:clrMapOvr>
  <p:transition spd="med">
    <p:wipe dir="r"/>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4400" y="396000"/>
            <a:ext cx="8772157" cy="838800"/>
          </a:xfrm>
        </p:spPr>
        <p:txBody>
          <a:bodyPr anchor="t">
            <a:normAutofit fontScale="90000"/>
          </a:bodyPr>
          <a:lstStyle/>
          <a:p>
            <a:pPr eaLnBrk="1" hangingPunct="1"/>
            <a:r>
              <a:rPr lang="es-ES" sz="1800" dirty="0" smtClean="0"/>
              <a:t>Redes VLAN en un entorno conmutado múltiple</a:t>
            </a:r>
            <a:r>
              <a:rPr lang="en-US" sz="1800" dirty="0" smtClean="0"/>
              <a:t>
</a:t>
            </a:r>
            <a:r>
              <a:rPr lang="es-ES" dirty="0" smtClean="0"/>
              <a:t>Etiquetado de tramas de Ethernet para la identificación de redes VLAN</a:t>
            </a:r>
            <a:endParaRPr lang="es-ES" dirty="0">
              <a:solidFill>
                <a:srgbClr val="00B0F0"/>
              </a:solidFill>
              <a:latin typeface="Arial" charset="0"/>
            </a:endParaRPr>
          </a:p>
        </p:txBody>
      </p:sp>
      <p:sp>
        <p:nvSpPr>
          <p:cNvPr id="2" name="Content Placeholder 1"/>
          <p:cNvSpPr>
            <a:spLocks noGrp="1"/>
          </p:cNvSpPr>
          <p:nvPr>
            <p:ph idx="1"/>
          </p:nvPr>
        </p:nvSpPr>
        <p:spPr>
          <a:xfrm>
            <a:off x="228350" y="1713256"/>
            <a:ext cx="8617937" cy="4771892"/>
          </a:xfrm>
        </p:spPr>
        <p:txBody>
          <a:bodyPr/>
          <a:lstStyle/>
          <a:p>
            <a:pPr algn="just"/>
            <a:r>
              <a:rPr lang="es-ES" sz="1800" dirty="0"/>
              <a:t>El etiquetado de tramas es el proceso de agregar el encabezado de identificación de una red VLAN a la trama. </a:t>
            </a:r>
          </a:p>
          <a:p>
            <a:pPr algn="just"/>
            <a:r>
              <a:rPr lang="es-ES" sz="1800" dirty="0"/>
              <a:t>Se utiliza para transmitir correctamente las tramas de varias redes VLAN a través de un enlace troncal.</a:t>
            </a:r>
          </a:p>
          <a:p>
            <a:pPr algn="just"/>
            <a:r>
              <a:rPr lang="es-ES" sz="1800" dirty="0"/>
              <a:t>Los switches etiquetan las tramas para identificar la red VLAN a la que pertenecen. </a:t>
            </a:r>
          </a:p>
          <a:p>
            <a:pPr algn="just"/>
            <a:r>
              <a:rPr lang="es-ES" sz="1800" dirty="0"/>
              <a:t>Existen diferentes protocolos de etiquetado. IEEE 802.1q es uno muy popular.</a:t>
            </a:r>
          </a:p>
          <a:p>
            <a:pPr algn="just"/>
            <a:r>
              <a:rPr lang="es-ES" sz="1800" dirty="0"/>
              <a:t>El protocolo define la estructura del encabezado de etiquetado que se agrega a la trama.</a:t>
            </a:r>
          </a:p>
          <a:p>
            <a:pPr algn="just"/>
            <a:r>
              <a:rPr lang="es-ES" sz="1800" dirty="0"/>
              <a:t>Los switches agregan etiquetas de redes VLAN a las tramas antes de colocarlas en los enlaces troncales y quitan las etiquetas antes de reenviar las tramas a través de los puertos de enlace no troncal.</a:t>
            </a:r>
          </a:p>
          <a:p>
            <a:pPr algn="just"/>
            <a:r>
              <a:rPr lang="es-ES" sz="1800" dirty="0"/>
              <a:t>Una vez que están etiquetadas correctamente, las tramas pueden atravesar cualquier cantidad de switches mediante los enlaces troncales y aun así se pueden reenviar dentro de la red VLAN correcta en el destino.</a:t>
            </a:r>
          </a:p>
        </p:txBody>
      </p:sp>
    </p:spTree>
    <p:extLst>
      <p:ext uri="{BB962C8B-B14F-4D97-AF65-F5344CB8AC3E}">
        <p14:creationId xmlns:p14="http://schemas.microsoft.com/office/powerpoint/2010/main" val="1892256095"/>
      </p:ext>
    </p:extLst>
  </p:cSld>
  <p:clrMapOvr>
    <a:masterClrMapping/>
  </p:clrMapOvr>
  <p:transition spd="med">
    <p:wipe dir="r"/>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4400" y="396000"/>
            <a:ext cx="8772157" cy="838800"/>
          </a:xfrm>
        </p:spPr>
        <p:txBody>
          <a:bodyPr anchor="t">
            <a:normAutofit fontScale="90000"/>
          </a:bodyPr>
          <a:lstStyle/>
          <a:p>
            <a:pPr eaLnBrk="1" hangingPunct="1"/>
            <a:r>
              <a:rPr lang="es-ES" sz="1800" dirty="0" smtClean="0"/>
              <a:t>Redes VLAN en un entorno conmutado múltiple</a:t>
            </a:r>
            <a:r>
              <a:rPr lang="en-US" sz="1800" dirty="0" smtClean="0"/>
              <a:t>
</a:t>
            </a:r>
            <a:r>
              <a:rPr lang="es-ES" dirty="0" smtClean="0"/>
              <a:t>Etiquetado de tramas de Ethernet para la identificación de redes VLAN (continuación)</a:t>
            </a:r>
            <a:endParaRPr lang="es-ES" dirty="0">
              <a:solidFill>
                <a:srgbClr val="00B0F0"/>
              </a:solidFill>
              <a:latin typeface="Arial" charset="0"/>
            </a:endParaRPr>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090867" y="1760623"/>
            <a:ext cx="6660787" cy="489925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9883535"/>
      </p:ext>
    </p:extLst>
  </p:cSld>
  <p:clrMapOvr>
    <a:masterClrMapping/>
  </p:clrMapOvr>
  <p:transition spd="med">
    <p:wipe dir="r"/>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4400" y="396000"/>
            <a:ext cx="8772157" cy="838800"/>
          </a:xfrm>
        </p:spPr>
        <p:txBody>
          <a:bodyPr/>
          <a:lstStyle/>
          <a:p>
            <a:pPr eaLnBrk="1" hangingPunct="1">
              <a:tabLst>
                <a:tab pos="2147888" algn="l"/>
              </a:tabLst>
            </a:pPr>
            <a:r>
              <a:rPr lang="es-ES" sz="1800" dirty="0" smtClean="0"/>
              <a:t>Redes VLAN en un entorno conmutado múltiple</a:t>
            </a:r>
            <a:r>
              <a:rPr lang="en-US" sz="1800" dirty="0" smtClean="0"/>
              <a:t>
</a:t>
            </a:r>
            <a:r>
              <a:rPr lang="es-ES" dirty="0" smtClean="0"/>
              <a:t>Redes VLAN nativas y etiquetado 802.1Q</a:t>
            </a:r>
            <a:endParaRPr lang="es-ES" dirty="0">
              <a:solidFill>
                <a:srgbClr val="00B0F0"/>
              </a:solidFill>
              <a:latin typeface="Arial" charset="0"/>
            </a:endParaRPr>
          </a:p>
        </p:txBody>
      </p:sp>
      <p:sp>
        <p:nvSpPr>
          <p:cNvPr id="2" name="Content Placeholder 1"/>
          <p:cNvSpPr>
            <a:spLocks noGrp="1"/>
          </p:cNvSpPr>
          <p:nvPr>
            <p:ph idx="1"/>
          </p:nvPr>
        </p:nvSpPr>
        <p:spPr>
          <a:xfrm>
            <a:off x="228350" y="1798320"/>
            <a:ext cx="8752915" cy="4771892"/>
          </a:xfrm>
        </p:spPr>
        <p:txBody>
          <a:bodyPr/>
          <a:lstStyle/>
          <a:p>
            <a:pPr algn="just"/>
            <a:r>
              <a:rPr lang="es-ES" sz="2000" dirty="0"/>
              <a:t>El tráfico de control que se envía por la VLAN nativa no se debe etiquetar. </a:t>
            </a:r>
          </a:p>
          <a:p>
            <a:pPr algn="just"/>
            <a:r>
              <a:rPr lang="es-ES" sz="2000" dirty="0"/>
              <a:t>Las tramas recibidas sin etiquetar permanecen de ese modo y se colocan en la red VLAN nativa cuando </a:t>
            </a:r>
            <a:r>
              <a:rPr lang="es-ES" sz="2000" dirty="0" smtClean="0"/>
              <a:t>son reenviadas por el </a:t>
            </a:r>
            <a:r>
              <a:rPr lang="es-ES" sz="2000" dirty="0" err="1" smtClean="0"/>
              <a:t>switch</a:t>
            </a:r>
            <a:r>
              <a:rPr lang="es-ES" sz="2000" dirty="0" smtClean="0"/>
              <a:t>.</a:t>
            </a:r>
            <a:endParaRPr lang="es-ES" sz="2000" dirty="0"/>
          </a:p>
          <a:p>
            <a:pPr algn="just"/>
            <a:r>
              <a:rPr lang="es-ES" sz="2000" dirty="0"/>
              <a:t>Una trama sin etiquetar se descarta si no hay puertos asociados a la red VLAN nativa y si no hay otros enlaces troncales.</a:t>
            </a:r>
          </a:p>
          <a:p>
            <a:pPr algn="just"/>
            <a:r>
              <a:rPr lang="es-ES" sz="2000" dirty="0" smtClean="0"/>
              <a:t>La </a:t>
            </a:r>
            <a:r>
              <a:rPr lang="es-ES" sz="2000" dirty="0"/>
              <a:t>red VLAN nativa es VLAN 1 de manera predeterminada.</a:t>
            </a:r>
          </a:p>
        </p:txBody>
      </p:sp>
    </p:spTree>
    <p:extLst>
      <p:ext uri="{BB962C8B-B14F-4D97-AF65-F5344CB8AC3E}">
        <p14:creationId xmlns:p14="http://schemas.microsoft.com/office/powerpoint/2010/main" val="1846843538"/>
      </p:ext>
    </p:extLst>
  </p:cSld>
  <p:clrMapOvr>
    <a:masterClrMapping/>
  </p:clrMapOvr>
  <p:transition spd="med">
    <p:wipe dir="r"/>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Asignación de redes VLAN</a:t>
            </a:r>
            <a:r>
              <a:rPr lang="en-US" sz="1800" dirty="0" smtClean="0"/>
              <a:t>
</a:t>
            </a:r>
            <a:r>
              <a:rPr lang="es-ES" dirty="0" smtClean="0"/>
              <a:t>Rangos de VLAN en </a:t>
            </a:r>
            <a:r>
              <a:rPr lang="es-ES" dirty="0" err="1" smtClean="0"/>
              <a:t>switches</a:t>
            </a:r>
            <a:r>
              <a:rPr lang="es-ES" dirty="0" smtClean="0"/>
              <a:t> </a:t>
            </a:r>
            <a:r>
              <a:rPr lang="es-ES" dirty="0" err="1" smtClean="0"/>
              <a:t>Catalyst</a:t>
            </a:r>
            <a:endParaRPr lang="es-ES" dirty="0">
              <a:solidFill>
                <a:srgbClr val="00B0F0"/>
              </a:solidFill>
              <a:latin typeface="Arial" charset="0"/>
            </a:endParaRPr>
          </a:p>
        </p:txBody>
      </p:sp>
      <p:sp>
        <p:nvSpPr>
          <p:cNvPr id="2" name="Content Placeholder 1"/>
          <p:cNvSpPr>
            <a:spLocks noGrp="1"/>
          </p:cNvSpPr>
          <p:nvPr>
            <p:ph idx="1"/>
          </p:nvPr>
        </p:nvSpPr>
        <p:spPr>
          <a:xfrm>
            <a:off x="167390" y="1445952"/>
            <a:ext cx="8752915" cy="5093780"/>
          </a:xfrm>
        </p:spPr>
        <p:txBody>
          <a:bodyPr/>
          <a:lstStyle/>
          <a:p>
            <a:pPr algn="just"/>
            <a:r>
              <a:rPr lang="es-ES" sz="1800" dirty="0"/>
              <a:t>Los switches de Catalyst series 2960 y 3560 admiten más de 4000 redes VLAN.</a:t>
            </a:r>
          </a:p>
          <a:p>
            <a:pPr algn="just"/>
            <a:r>
              <a:rPr lang="es-ES" sz="1800" dirty="0"/>
              <a:t>Las redes VLAN se dividen en dos categorías:</a:t>
            </a:r>
          </a:p>
          <a:p>
            <a:pPr marL="800100" lvl="1" indent="-342900" algn="just"/>
            <a:r>
              <a:rPr lang="es-ES" sz="1800" dirty="0" smtClean="0"/>
              <a:t>Redes VLAN de rango normal</a:t>
            </a:r>
          </a:p>
          <a:p>
            <a:pPr marL="1139825" lvl="2" indent="-342900" algn="just">
              <a:buFont typeface="Arial" pitchFamily="34" charset="0"/>
              <a:buChar char="•"/>
            </a:pPr>
            <a:r>
              <a:rPr lang="es-ES" sz="1800" dirty="0" smtClean="0"/>
              <a:t>Números de red VLAN de 1 a 1005.</a:t>
            </a:r>
          </a:p>
          <a:p>
            <a:pPr marL="1139825" lvl="2" indent="-342900" algn="just">
              <a:buFont typeface="Arial" pitchFamily="34" charset="0"/>
              <a:buChar char="•"/>
            </a:pPr>
            <a:r>
              <a:rPr lang="es-ES" sz="1800" dirty="0" smtClean="0"/>
              <a:t>Las configuraciones se almacenan en el archivo vlan.dat (en la memoria flash).</a:t>
            </a:r>
          </a:p>
          <a:p>
            <a:pPr marL="1139825" lvl="2" indent="-342900" algn="just">
              <a:buFont typeface="Arial" pitchFamily="34" charset="0"/>
              <a:buChar char="•"/>
            </a:pPr>
            <a:r>
              <a:rPr lang="es-ES" sz="1800" dirty="0" smtClean="0"/>
              <a:t>Las ID de 1002 a 1005 se reservan para las redes VLAN de </a:t>
            </a:r>
            <a:r>
              <a:rPr lang="es-ES" sz="1800" dirty="0" err="1" smtClean="0"/>
              <a:t>Token</a:t>
            </a:r>
            <a:r>
              <a:rPr lang="es-ES" sz="1800" dirty="0" smtClean="0"/>
              <a:t> Ring e Interfaz de datos distribuidos por fibra óptica (FDDI), se crean automáticamente y no se pueden eliminar.</a:t>
            </a:r>
          </a:p>
          <a:p>
            <a:pPr marL="800100" lvl="1" indent="-342900" algn="just"/>
            <a:r>
              <a:rPr lang="es-ES" sz="1800" dirty="0" smtClean="0"/>
              <a:t>Redes VLAN de rango extendido</a:t>
            </a:r>
          </a:p>
          <a:p>
            <a:pPr marL="1139825" lvl="2" indent="-342900" algn="just">
              <a:buFont typeface="Arial" pitchFamily="34" charset="0"/>
              <a:buChar char="•"/>
            </a:pPr>
            <a:r>
              <a:rPr lang="es-ES" sz="1800" dirty="0" smtClean="0"/>
              <a:t>Números de red VLAN de 1006 a 4096.</a:t>
            </a:r>
          </a:p>
          <a:p>
            <a:pPr marL="1139825" lvl="2" indent="-342900" algn="just">
              <a:buFont typeface="Arial" pitchFamily="34" charset="0"/>
              <a:buChar char="•"/>
            </a:pPr>
            <a:r>
              <a:rPr lang="es-ES" sz="1800" dirty="0" smtClean="0"/>
              <a:t>Las configuraciones se almacenan en la configuración en ejecución (NVRAM).</a:t>
            </a:r>
          </a:p>
          <a:p>
            <a:pPr marL="1139825" lvl="2" indent="-342900" algn="just">
              <a:buFont typeface="Arial" pitchFamily="34" charset="0"/>
              <a:buChar char="•"/>
            </a:pPr>
            <a:r>
              <a:rPr lang="es-ES" sz="1800" dirty="0" smtClean="0"/>
              <a:t>El Protocolo de enlaces troncales de VLAN (VLAN </a:t>
            </a:r>
            <a:r>
              <a:rPr lang="es-ES" sz="1800" dirty="0" err="1" smtClean="0"/>
              <a:t>Trunking</a:t>
            </a:r>
            <a:r>
              <a:rPr lang="es-ES" sz="1800" dirty="0" smtClean="0"/>
              <a:t> </a:t>
            </a:r>
            <a:r>
              <a:rPr lang="es-ES" sz="1800" dirty="0" err="1" smtClean="0"/>
              <a:t>Protocol</a:t>
            </a:r>
            <a:r>
              <a:rPr lang="es-ES" sz="1800" dirty="0" smtClean="0"/>
              <a:t>, VTP) no detecta redes VLAN extendidas.</a:t>
            </a:r>
            <a:endParaRPr lang="es-ES" sz="1800" dirty="0"/>
          </a:p>
        </p:txBody>
      </p:sp>
    </p:spTree>
    <p:extLst>
      <p:ext uri="{BB962C8B-B14F-4D97-AF65-F5344CB8AC3E}">
        <p14:creationId xmlns:p14="http://schemas.microsoft.com/office/powerpoint/2010/main" val="2953568812"/>
      </p:ext>
    </p:extLst>
  </p:cSld>
  <p:clrMapOvr>
    <a:masterClrMapping/>
  </p:clrMapOvr>
  <p:transition spd="med">
    <p:wipe dir="r"/>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5131" y="1982153"/>
            <a:ext cx="7040154" cy="41290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1505" name="Rectangle 2"/>
          <p:cNvSpPr>
            <a:spLocks noGrp="1" noChangeArrowheads="1"/>
          </p:cNvSpPr>
          <p:nvPr>
            <p:ph type="title"/>
          </p:nvPr>
        </p:nvSpPr>
        <p:spPr/>
        <p:txBody>
          <a:bodyPr anchor="t">
            <a:normAutofit fontScale="90000"/>
          </a:bodyPr>
          <a:lstStyle/>
          <a:p>
            <a:pPr eaLnBrk="1" hangingPunct="1"/>
            <a:r>
              <a:rPr lang="es-ES" sz="1800" dirty="0" smtClean="0"/>
              <a:t>Asignación de redes VLAN</a:t>
            </a:r>
            <a:r>
              <a:rPr lang="en-US" sz="1800" dirty="0" smtClean="0"/>
              <a:t>
</a:t>
            </a:r>
            <a:r>
              <a:rPr lang="es-ES" dirty="0" smtClean="0"/>
              <a:t>Rangos de VLAN en </a:t>
            </a:r>
            <a:r>
              <a:rPr lang="es-ES" dirty="0" err="1" smtClean="0"/>
              <a:t>switches</a:t>
            </a:r>
            <a:r>
              <a:rPr lang="es-ES" dirty="0" smtClean="0"/>
              <a:t> </a:t>
            </a:r>
            <a:r>
              <a:rPr lang="es-ES" dirty="0" err="1" smtClean="0"/>
              <a:t>Catalyst</a:t>
            </a:r>
            <a:r>
              <a:rPr lang="es-ES" dirty="0" smtClean="0"/>
              <a:t> (continuación)</a:t>
            </a:r>
            <a:endParaRPr lang="es-ES" dirty="0">
              <a:solidFill>
                <a:srgbClr val="00B0F0"/>
              </a:solidFill>
              <a:latin typeface="Arial" charset="0"/>
            </a:endParaRPr>
          </a:p>
        </p:txBody>
      </p:sp>
      <p:sp>
        <p:nvSpPr>
          <p:cNvPr id="2" name="Content Placeholder 1"/>
          <p:cNvSpPr>
            <a:spLocks noGrp="1"/>
          </p:cNvSpPr>
          <p:nvPr>
            <p:ph idx="1"/>
          </p:nvPr>
        </p:nvSpPr>
        <p:spPr>
          <a:xfrm>
            <a:off x="167390" y="1679944"/>
            <a:ext cx="8752915" cy="4859788"/>
          </a:xfrm>
        </p:spPr>
        <p:txBody>
          <a:bodyPr/>
          <a:lstStyle/>
          <a:p>
            <a:r>
              <a:rPr lang="es-ES" sz="2000" dirty="0"/>
              <a:t>Redes VLAN de rango normal</a:t>
            </a:r>
            <a:endParaRPr lang="es-ES" sz="1600" dirty="0"/>
          </a:p>
          <a:p>
            <a:endParaRPr lang="es-ES" sz="2000" dirty="0"/>
          </a:p>
        </p:txBody>
      </p:sp>
    </p:spTree>
    <p:extLst>
      <p:ext uri="{BB962C8B-B14F-4D97-AF65-F5344CB8AC3E}">
        <p14:creationId xmlns:p14="http://schemas.microsoft.com/office/powerpoint/2010/main" val="780129359"/>
      </p:ext>
    </p:extLst>
  </p:cSld>
  <p:clrMapOvr>
    <a:masterClrMapping/>
  </p:clrMapOvr>
  <p:transition spd="med">
    <p:wipe dir="r"/>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Asignación de redes VLAN</a:t>
            </a:r>
            <a:r>
              <a:rPr lang="en-US" sz="1800" dirty="0" smtClean="0"/>
              <a:t>
</a:t>
            </a:r>
            <a:r>
              <a:rPr lang="es-ES" dirty="0" smtClean="0"/>
              <a:t>Creación de una red VLAN</a:t>
            </a:r>
            <a:endParaRPr lang="es-ES" dirty="0">
              <a:solidFill>
                <a:srgbClr val="00B0F0"/>
              </a:solidFill>
              <a:latin typeface="Arial" charset="0"/>
            </a:endParaRPr>
          </a:p>
        </p:txBody>
      </p:sp>
      <p:pic>
        <p:nvPicPr>
          <p:cNvPr id="13314" name="Picture 2"/>
          <p:cNvPicPr>
            <a:picLocks noGrp="1" noChangeAspect="1" noChangeArrowheads="1"/>
          </p:cNvPicPr>
          <p:nvPr>
            <p:ph idx="1"/>
          </p:nvPr>
        </p:nvPicPr>
        <p:blipFill>
          <a:blip r:embed="rId3" cstate="email">
            <a:extLst>
              <a:ext uri="{28A0092B-C50C-407E-A947-70E740481C1C}">
                <a14:useLocalDpi xmlns:a14="http://schemas.microsoft.com/office/drawing/2010/main" val="0"/>
              </a:ext>
            </a:extLst>
          </a:blip>
          <a:stretch>
            <a:fillRect/>
          </a:stretch>
        </p:blipFill>
        <p:spPr bwMode="auto">
          <a:xfrm>
            <a:off x="1115616" y="1268760"/>
            <a:ext cx="5204024" cy="18526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315" name="Picture 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275856" y="2996952"/>
            <a:ext cx="5377204" cy="36916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17994221"/>
      </p:ext>
    </p:extLst>
  </p:cSld>
  <p:clrMapOvr>
    <a:masterClrMapping/>
  </p:clrMapOvr>
  <p:transition spd="med">
    <p:wipe dir="r"/>
  </p:transition>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Asignación de redes VLAN</a:t>
            </a:r>
            <a:r>
              <a:rPr lang="en-US" sz="1800" dirty="0" smtClean="0"/>
              <a:t>
</a:t>
            </a:r>
            <a:r>
              <a:rPr lang="es-ES" dirty="0" smtClean="0"/>
              <a:t>Asignación de puertos a redes VLAN</a:t>
            </a:r>
            <a:endParaRPr lang="es-ES" dirty="0">
              <a:solidFill>
                <a:srgbClr val="00B0F0"/>
              </a:solidFill>
              <a:latin typeface="Arial" charset="0"/>
            </a:endParaRPr>
          </a:p>
        </p:txBody>
      </p:sp>
      <p:pic>
        <p:nvPicPr>
          <p:cNvPr id="14338"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05741" y="1285741"/>
            <a:ext cx="4994908" cy="33263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4339" name="Picture 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572000" y="3789045"/>
            <a:ext cx="4095749" cy="2724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59983147"/>
      </p:ext>
    </p:extLst>
  </p:cSld>
  <p:clrMapOvr>
    <a:masterClrMapping/>
  </p:clrMapOvr>
  <p:transition spd="med">
    <p:wipe dir="r"/>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nchor="t">
            <a:normAutofit fontScale="90000"/>
          </a:bodyPr>
          <a:lstStyle/>
          <a:p>
            <a:pPr eaLnBrk="1" hangingPunct="1"/>
            <a:r>
              <a:rPr lang="es-ES" sz="1800" dirty="0" smtClean="0"/>
              <a:t>Asignación de redes VLAN</a:t>
            </a:r>
            <a:r>
              <a:rPr lang="en-US" sz="1800" dirty="0" smtClean="0"/>
              <a:t>
</a:t>
            </a:r>
            <a:r>
              <a:rPr lang="es-ES" dirty="0" smtClean="0"/>
              <a:t>Cambio de pertenencia de puertos de una red VLAN</a:t>
            </a:r>
            <a:endParaRPr lang="es-ES" dirty="0">
              <a:solidFill>
                <a:srgbClr val="00B0F0"/>
              </a:solidFill>
              <a:latin typeface="Arial" charset="0"/>
            </a:endParaRPr>
          </a:p>
        </p:txBody>
      </p:sp>
      <p:sp>
        <p:nvSpPr>
          <p:cNvPr id="2" name="Content Placeholder 1"/>
          <p:cNvSpPr>
            <a:spLocks noGrp="1"/>
          </p:cNvSpPr>
          <p:nvPr>
            <p:ph idx="1"/>
          </p:nvPr>
        </p:nvSpPr>
        <p:spPr>
          <a:xfrm>
            <a:off x="202445" y="1268760"/>
            <a:ext cx="8752915" cy="5093780"/>
          </a:xfrm>
        </p:spPr>
        <p:txBody>
          <a:bodyPr/>
          <a:lstStyle/>
          <a:p>
            <a:r>
              <a:rPr lang="es-ES" sz="1600" dirty="0"/>
              <a:t>Eliminación de la asignación de VLAN</a:t>
            </a:r>
          </a:p>
          <a:p>
            <a:endParaRPr lang="es-ES" sz="2000" dirty="0"/>
          </a:p>
        </p:txBody>
      </p:sp>
      <p:pic>
        <p:nvPicPr>
          <p:cNvPr id="15362"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600601" y="1539431"/>
            <a:ext cx="5576174" cy="184212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228600" y="3373799"/>
            <a:ext cx="8879904" cy="297004"/>
          </a:xfrm>
          <a:prstGeom prst="rect">
            <a:avLst/>
          </a:prstGeom>
          <a:noFill/>
        </p:spPr>
        <p:txBody>
          <a:bodyPr wrap="square" rtlCol="0">
            <a:spAutoFit/>
          </a:bodyPr>
          <a:lstStyle/>
          <a:p>
            <a:pPr marL="236538" indent="-236538" algn="l" defTabSz="814388">
              <a:lnSpc>
                <a:spcPct val="95000"/>
              </a:lnSpc>
              <a:spcBef>
                <a:spcPct val="50000"/>
              </a:spcBef>
              <a:buClr>
                <a:srgbClr val="708CA1"/>
              </a:buClr>
              <a:buFont typeface="Wingdings" charset="0"/>
              <a:buChar char="§"/>
            </a:pPr>
            <a:r>
              <a:rPr lang="es-ES" sz="1400" dirty="0">
                <a:latin typeface="+mn-lt"/>
              </a:rPr>
              <a:t>La interfaz F0/18 antes estaba asignada a la red VLAN 20 que todavía estaba activa, F0/18 se restableció a VLAN1 </a:t>
            </a:r>
          </a:p>
        </p:txBody>
      </p:sp>
      <p:pic>
        <p:nvPicPr>
          <p:cNvPr id="1536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8943" y="3670803"/>
            <a:ext cx="4244001" cy="304918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Picture 3"/>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5015551" y="3675029"/>
            <a:ext cx="3807492" cy="22525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93504711"/>
      </p:ext>
    </p:extLst>
  </p:cSld>
  <p:clrMapOvr>
    <a:masterClrMapping/>
  </p:clrMapOvr>
  <p:transition spd="med">
    <p:wipe dir="r"/>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Asignación de redes VLAN</a:t>
            </a:r>
            <a:r>
              <a:rPr lang="en-US" dirty="0" smtClean="0"/>
              <a:t>
</a:t>
            </a:r>
            <a:r>
              <a:rPr lang="es-ES" dirty="0" smtClean="0"/>
              <a:t>Eliminación de redes VLAN</a:t>
            </a:r>
            <a:endParaRPr lang="es-ES" dirty="0">
              <a:solidFill>
                <a:srgbClr val="00B0F0"/>
              </a:solidFill>
              <a:latin typeface="Arial" charset="0"/>
            </a:endParaRPr>
          </a:p>
        </p:txBody>
      </p:sp>
      <p:sp>
        <p:nvSpPr>
          <p:cNvPr id="2" name="Content Placeholder 1"/>
          <p:cNvSpPr>
            <a:spLocks noGrp="1"/>
          </p:cNvSpPr>
          <p:nvPr>
            <p:ph idx="1"/>
          </p:nvPr>
        </p:nvSpPr>
        <p:spPr>
          <a:xfrm>
            <a:off x="335280" y="5079683"/>
            <a:ext cx="8351520" cy="1366837"/>
          </a:xfrm>
        </p:spPr>
        <p:txBody>
          <a:bodyPr>
            <a:normAutofit/>
          </a:bodyPr>
          <a:lstStyle/>
          <a:p>
            <a:pPr algn="just"/>
            <a:r>
              <a:rPr lang="es-ES" sz="2000" dirty="0"/>
              <a:t>Se puede eliminar el archivo vlan.dat en su totalidad con el comando</a:t>
            </a:r>
            <a:r>
              <a:rPr lang="es-ES" sz="2000" b="1" dirty="0"/>
              <a:t> delete flash:vlan.dat</a:t>
            </a:r>
            <a:r>
              <a:rPr lang="es-ES" dirty="0" smtClean="0"/>
              <a:t> </a:t>
            </a:r>
            <a:r>
              <a:rPr lang="es-ES" sz="2000" dirty="0"/>
              <a:t>del modo EXEC con </a:t>
            </a:r>
            <a:r>
              <a:rPr lang="es-ES" sz="2000" dirty="0" smtClean="0"/>
              <a:t>privilegiado. </a:t>
            </a:r>
            <a:endParaRPr lang="es-ES" sz="2000" dirty="0"/>
          </a:p>
        </p:txBody>
      </p:sp>
      <p:pic>
        <p:nvPicPr>
          <p:cNvPr id="1741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7387" y="1260158"/>
            <a:ext cx="5229225" cy="3819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29964784"/>
      </p:ext>
    </p:extLst>
  </p:cSld>
  <p:clrMapOvr>
    <a:masterClrMapping/>
  </p:clrMapOvr>
  <p:transition spd="med">
    <p:wipe dir="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Redes conmutadas</a:t>
            </a:r>
            <a:r>
              <a:rPr lang="en-US" dirty="0" smtClean="0"/>
              <a:t>
</a:t>
            </a:r>
            <a:r>
              <a:rPr lang="es-ES" sz="2800" dirty="0" smtClean="0"/>
              <a:t>Factores de forma</a:t>
            </a:r>
            <a:endParaRPr lang="es-ES" sz="2800" dirty="0">
              <a:solidFill>
                <a:srgbClr val="00B0F0"/>
              </a:solidFill>
              <a:latin typeface="Arial" charset="0"/>
            </a:endParaRPr>
          </a:p>
        </p:txBody>
      </p:sp>
      <p:sp>
        <p:nvSpPr>
          <p:cNvPr id="8" name="Content Placeholder 1"/>
          <p:cNvSpPr>
            <a:spLocks noGrp="1"/>
          </p:cNvSpPr>
          <p:nvPr>
            <p:ph idx="1"/>
          </p:nvPr>
        </p:nvSpPr>
        <p:spPr>
          <a:xfrm>
            <a:off x="593975" y="2418734"/>
            <a:ext cx="1854257" cy="1474839"/>
          </a:xfrm>
        </p:spPr>
        <p:txBody>
          <a:bodyPr/>
          <a:lstStyle/>
          <a:p>
            <a:pPr marL="0" indent="0">
              <a:buNone/>
            </a:pPr>
            <a:r>
              <a:rPr lang="es-ES" sz="2000" b="1" dirty="0"/>
              <a:t>Switches de</a:t>
            </a:r>
          </a:p>
          <a:p>
            <a:pPr marL="0" indent="0">
              <a:buNone/>
            </a:pPr>
            <a:r>
              <a:rPr lang="es-ES" sz="2000" b="1" dirty="0"/>
              <a:t>configuración </a:t>
            </a:r>
          </a:p>
          <a:p>
            <a:pPr marL="0" indent="0">
              <a:buNone/>
            </a:pPr>
            <a:r>
              <a:rPr lang="es-ES" sz="2000" b="1" dirty="0"/>
              <a:t>apilable</a:t>
            </a: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620997" y="1480037"/>
            <a:ext cx="5959723" cy="45962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90624310"/>
      </p:ext>
    </p:extLst>
  </p:cSld>
  <p:clrMapOvr>
    <a:masterClrMapping/>
  </p:clrMapOvr>
  <p:transition spd="med">
    <p:wipe dir="r"/>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normAutofit fontScale="90000"/>
          </a:bodyPr>
          <a:lstStyle/>
          <a:p>
            <a:pPr eaLnBrk="1" hangingPunct="1"/>
            <a:r>
              <a:rPr lang="es-ES" sz="1800" dirty="0" smtClean="0"/>
              <a:t>Asignación de redes VLAN</a:t>
            </a:r>
            <a:r>
              <a:rPr lang="en-US" sz="1800" dirty="0" smtClean="0"/>
              <a:t>
</a:t>
            </a:r>
            <a:r>
              <a:rPr lang="es-ES" dirty="0" smtClean="0"/>
              <a:t>Verificar la información de una red VLAN</a:t>
            </a:r>
            <a:endParaRPr lang="es-ES" dirty="0">
              <a:solidFill>
                <a:srgbClr val="00B0F0"/>
              </a:solidFill>
              <a:latin typeface="Arial" charset="0"/>
            </a:endParaRPr>
          </a:p>
        </p:txBody>
      </p:sp>
      <p:pic>
        <p:nvPicPr>
          <p:cNvPr id="18434"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966153" y="1228723"/>
            <a:ext cx="5318373" cy="54911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26821594"/>
      </p:ext>
    </p:extLst>
  </p:cSld>
  <p:clrMapOvr>
    <a:masterClrMapping/>
  </p:clrMapOvr>
  <p:transition spd="med">
    <p:wipe dir="r"/>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3869" y="394392"/>
            <a:ext cx="8641788" cy="838200"/>
          </a:xfrm>
        </p:spPr>
        <p:txBody>
          <a:bodyPr anchor="t">
            <a:normAutofit fontScale="90000"/>
          </a:bodyPr>
          <a:lstStyle/>
          <a:p>
            <a:pPr eaLnBrk="1" hangingPunct="1"/>
            <a:r>
              <a:rPr lang="es-ES" sz="1800" dirty="0" smtClean="0"/>
              <a:t>Asignación de redes VLAN</a:t>
            </a:r>
            <a:r>
              <a:rPr dirty="0"/>
              <a:t/>
            </a:r>
            <a:br>
              <a:rPr dirty="0"/>
            </a:br>
            <a:r>
              <a:rPr lang="es-ES" sz="2800" dirty="0" smtClean="0"/>
              <a:t>Verificar la información de una red VLAN (continuación)</a:t>
            </a:r>
            <a:endParaRPr lang="es-ES" sz="2800" dirty="0">
              <a:solidFill>
                <a:srgbClr val="00B0F0"/>
              </a:solidFill>
              <a:latin typeface="Arial" charset="0"/>
            </a:endParaRPr>
          </a:p>
        </p:txBody>
      </p:sp>
      <p:pic>
        <p:nvPicPr>
          <p:cNvPr id="19458" name="Picture 2"/>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142875" y="1464751"/>
            <a:ext cx="4604471" cy="33766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9459" name="Picture 3"/>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4023361" y="2854523"/>
            <a:ext cx="5063490" cy="393114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17224853"/>
      </p:ext>
    </p:extLst>
  </p:cSld>
  <p:clrMapOvr>
    <a:masterClrMapping/>
  </p:clrMapOvr>
  <p:transition spd="med">
    <p:wipe dir="r"/>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nchor="t">
            <a:normAutofit fontScale="90000"/>
          </a:bodyPr>
          <a:lstStyle/>
          <a:p>
            <a:pPr eaLnBrk="1" hangingPunct="1"/>
            <a:r>
              <a:rPr lang="es-ES" sz="1800" dirty="0" smtClean="0"/>
              <a:t>Enlaces troncales de VLAN</a:t>
            </a:r>
            <a:r>
              <a:rPr lang="en-US" sz="1800" dirty="0" smtClean="0"/>
              <a:t>
</a:t>
            </a:r>
            <a:r>
              <a:rPr lang="es-ES" dirty="0" smtClean="0"/>
              <a:t>Configurar enlaces troncales IEEE 802.1q (continuación)</a:t>
            </a:r>
            <a:endParaRPr lang="es-ES" dirty="0">
              <a:solidFill>
                <a:srgbClr val="00B0F0"/>
              </a:solidFill>
              <a:latin typeface="Arial" charset="0"/>
            </a:endParaRPr>
          </a:p>
        </p:txBody>
      </p:sp>
      <p:pic>
        <p:nvPicPr>
          <p:cNvPr id="21506"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67544" y="1340768"/>
            <a:ext cx="5339003" cy="50562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35896" y="5286638"/>
            <a:ext cx="5229225" cy="14954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71462272"/>
      </p:ext>
    </p:extLst>
  </p:cSld>
  <p:clrMapOvr>
    <a:masterClrMapping/>
  </p:clrMapOvr>
  <p:transition spd="med">
    <p:wipe dir="r"/>
  </p:transition>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nchor="t">
            <a:normAutofit fontScale="90000"/>
          </a:bodyPr>
          <a:lstStyle/>
          <a:p>
            <a:pPr eaLnBrk="1" hangingPunct="1"/>
            <a:r>
              <a:rPr lang="es-ES" sz="1800" dirty="0" smtClean="0"/>
              <a:t>Enlaces troncales de VLAN</a:t>
            </a:r>
            <a:r>
              <a:rPr lang="en-US" sz="1800" dirty="0" smtClean="0"/>
              <a:t>
</a:t>
            </a:r>
            <a:r>
              <a:rPr lang="es-ES" dirty="0" smtClean="0"/>
              <a:t>Restablecer el enlace troncal al estado predeterminado</a:t>
            </a:r>
            <a:endParaRPr lang="es-ES" dirty="0">
              <a:solidFill>
                <a:srgbClr val="00B0F0"/>
              </a:solidFill>
              <a:latin typeface="Arial" charset="0"/>
            </a:endParaRPr>
          </a:p>
        </p:txBody>
      </p:sp>
      <p:pic>
        <p:nvPicPr>
          <p:cNvPr id="2355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568728"/>
            <a:ext cx="5238750" cy="37623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3555" name="Picture 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778568" y="3343585"/>
            <a:ext cx="5000625" cy="334327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92372136"/>
      </p:ext>
    </p:extLst>
  </p:cSld>
  <p:clrMapOvr>
    <a:masterClrMapping/>
  </p:clrMapOvr>
  <p:transition spd="med">
    <p:wipe dir="r"/>
  </p:transition>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nchor="t">
            <a:normAutofit fontScale="90000"/>
          </a:bodyPr>
          <a:lstStyle/>
          <a:p>
            <a:pPr eaLnBrk="1" hangingPunct="1"/>
            <a:r>
              <a:rPr lang="es-ES" sz="1800" dirty="0" smtClean="0"/>
              <a:t>Enlaces troncales de VLAN</a:t>
            </a:r>
            <a:r>
              <a:rPr lang="en-US" sz="1800" dirty="0" smtClean="0"/>
              <a:t>
</a:t>
            </a:r>
            <a:r>
              <a:rPr lang="es-ES" dirty="0" smtClean="0"/>
              <a:t>Verificar la configuración de un enlace troncal</a:t>
            </a:r>
            <a:endParaRPr lang="es-ES" dirty="0">
              <a:solidFill>
                <a:srgbClr val="00B0F0"/>
              </a:solidFill>
              <a:latin typeface="Arial" charset="0"/>
            </a:endParaRPr>
          </a:p>
        </p:txBody>
      </p:sp>
      <p:pic>
        <p:nvPicPr>
          <p:cNvPr id="2457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17110" y="1784984"/>
            <a:ext cx="5085695" cy="45700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53030536"/>
      </p:ext>
    </p:extLst>
  </p:cSld>
  <p:clrMapOvr>
    <a:masterClrMapping/>
  </p:clrMapOvr>
  <p:transition spd="med">
    <p:wipe dir="r"/>
  </p:transition>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nchor="t"/>
          <a:lstStyle/>
          <a:p>
            <a:pPr eaLnBrk="1" hangingPunct="1"/>
            <a:r>
              <a:rPr lang="es-ES" sz="1800" dirty="0" smtClean="0"/>
              <a:t>Solucionar problemas en redes VLAN y en enlaces troncales</a:t>
            </a:r>
            <a:r>
              <a:rPr lang="en-US" sz="1800" dirty="0" smtClean="0"/>
              <a:t>
</a:t>
            </a:r>
            <a:r>
              <a:rPr lang="es-ES" sz="2800" dirty="0" smtClean="0"/>
              <a:t>Problemas en la asignación de direcciones IP con redes VLAN</a:t>
            </a:r>
            <a:endParaRPr lang="es-ES" sz="2800" dirty="0">
              <a:solidFill>
                <a:srgbClr val="00B0F0"/>
              </a:solidFill>
              <a:latin typeface="Arial" charset="0"/>
            </a:endParaRPr>
          </a:p>
        </p:txBody>
      </p:sp>
      <p:sp>
        <p:nvSpPr>
          <p:cNvPr id="2" name="Rectangle 1"/>
          <p:cNvSpPr/>
          <p:nvPr/>
        </p:nvSpPr>
        <p:spPr>
          <a:xfrm>
            <a:off x="243840" y="1456168"/>
            <a:ext cx="8656320" cy="2225225"/>
          </a:xfrm>
          <a:prstGeom prst="rect">
            <a:avLst/>
          </a:prstGeom>
        </p:spPr>
        <p:txBody>
          <a:bodyPr wrap="square">
            <a:spAutoFit/>
          </a:bodyPr>
          <a:lstStyle/>
          <a:p>
            <a:pPr marL="236538" indent="-236538" algn="just" defTabSz="814388">
              <a:lnSpc>
                <a:spcPct val="95000"/>
              </a:lnSpc>
              <a:spcBef>
                <a:spcPct val="50000"/>
              </a:spcBef>
              <a:buClr>
                <a:srgbClr val="708CA1"/>
              </a:buClr>
              <a:buFont typeface="Wingdings" charset="0"/>
              <a:buChar char="§"/>
            </a:pPr>
            <a:r>
              <a:rPr lang="es-ES" sz="1800" dirty="0">
                <a:latin typeface="+mn-lt"/>
              </a:rPr>
              <a:t>Es una práctica común asociar una red VLAN con una red IP.</a:t>
            </a:r>
          </a:p>
          <a:p>
            <a:pPr marL="236538" indent="-236538" algn="just" defTabSz="814388">
              <a:lnSpc>
                <a:spcPct val="95000"/>
              </a:lnSpc>
              <a:spcBef>
                <a:spcPct val="50000"/>
              </a:spcBef>
              <a:buClr>
                <a:srgbClr val="708CA1"/>
              </a:buClr>
              <a:buFont typeface="Wingdings" charset="0"/>
              <a:buChar char="§"/>
            </a:pPr>
            <a:r>
              <a:rPr lang="es-ES" sz="1800" dirty="0">
                <a:latin typeface="+mn-lt"/>
              </a:rPr>
              <a:t>Dado que distintas redes IP solo se comunican mediante un router, todos los dispositivos dentro de una red VLAN deben formar parte de la misma red IP para poder comunicarse.</a:t>
            </a:r>
          </a:p>
          <a:p>
            <a:pPr marL="236538" indent="-236538" algn="just" defTabSz="814388">
              <a:lnSpc>
                <a:spcPct val="95000"/>
              </a:lnSpc>
              <a:spcBef>
                <a:spcPct val="50000"/>
              </a:spcBef>
              <a:buClr>
                <a:srgbClr val="708CA1"/>
              </a:buClr>
              <a:buFont typeface="Wingdings" charset="0"/>
              <a:buChar char="§"/>
            </a:pPr>
            <a:r>
              <a:rPr lang="es-ES" sz="1800" dirty="0">
                <a:latin typeface="+mn-lt"/>
              </a:rPr>
              <a:t>En figura se muestra que PC1 no puede comunicarse con el servidor porque tiene configurada una dirección IP incorrecta.</a:t>
            </a:r>
          </a:p>
          <a:p>
            <a:pPr marL="342900" indent="-342900" algn="just">
              <a:buFont typeface="Arial" panose="020B0604020202020204" pitchFamily="34" charset="0"/>
              <a:buChar char="•"/>
            </a:pPr>
            <a:endParaRPr lang="es-ES" sz="1800" dirty="0">
              <a:latin typeface="+mn-lt"/>
            </a:endParaRPr>
          </a:p>
        </p:txBody>
      </p:sp>
      <p:pic>
        <p:nvPicPr>
          <p:cNvPr id="25603" name="Picture 3"/>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623623" y="3326928"/>
            <a:ext cx="5318000" cy="33832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59444018"/>
      </p:ext>
    </p:extLst>
  </p:cSld>
  <p:clrMapOvr>
    <a:masterClrMapping/>
  </p:clrMapOvr>
  <p:transition spd="med">
    <p:wipe dir="r"/>
  </p:transition>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Solucionar problemas en redes VLAN y en enlaces troncales</a:t>
            </a:r>
            <a:r>
              <a:rPr lang="en-US" sz="1800" dirty="0" smtClean="0"/>
              <a:t>
</a:t>
            </a:r>
            <a:endParaRPr lang="es-ES" dirty="0">
              <a:solidFill>
                <a:srgbClr val="00B0F0"/>
              </a:solidFill>
              <a:latin typeface="Arial" charset="0"/>
            </a:endParaRPr>
          </a:p>
        </p:txBody>
      </p:sp>
      <p:sp>
        <p:nvSpPr>
          <p:cNvPr id="2" name="Rectangle 1"/>
          <p:cNvSpPr/>
          <p:nvPr/>
        </p:nvSpPr>
        <p:spPr>
          <a:xfrm>
            <a:off x="213360" y="1222242"/>
            <a:ext cx="8526603" cy="1151084"/>
          </a:xfrm>
          <a:prstGeom prst="rect">
            <a:avLst/>
          </a:prstGeom>
        </p:spPr>
        <p:txBody>
          <a:bodyPr wrap="square">
            <a:spAutoFit/>
          </a:bodyPr>
          <a:lstStyle/>
          <a:p>
            <a:pPr marL="236538" indent="-236538" algn="just" defTabSz="814388">
              <a:lnSpc>
                <a:spcPct val="95000"/>
              </a:lnSpc>
              <a:spcBef>
                <a:spcPct val="50000"/>
              </a:spcBef>
              <a:buClr>
                <a:srgbClr val="708CA1"/>
              </a:buClr>
              <a:buFont typeface="Wingdings" charset="0"/>
              <a:buChar char="§"/>
            </a:pPr>
            <a:r>
              <a:rPr lang="es-ES" sz="1600" dirty="0"/>
              <a:t>Si se elimina la red VLAN a la que pertenece el puerto, este pasa a estar inactivo. Ninguno de los puertos que pertenecen a la VLAN que se eliminó puede comunicarse con el resto de la red. </a:t>
            </a:r>
          </a:p>
          <a:p>
            <a:pPr marL="236538" indent="-236538" algn="just" defTabSz="814388">
              <a:lnSpc>
                <a:spcPct val="95000"/>
              </a:lnSpc>
              <a:spcBef>
                <a:spcPct val="50000"/>
              </a:spcBef>
              <a:buClr>
                <a:srgbClr val="708CA1"/>
              </a:buClr>
              <a:buFont typeface="Wingdings" charset="0"/>
              <a:buChar char="§"/>
            </a:pPr>
            <a:r>
              <a:rPr lang="es-ES" sz="1600" dirty="0"/>
              <a:t>No será funcional hasta que se cree la red VLAN faltante con la configuración global</a:t>
            </a:r>
            <a:r>
              <a:rPr lang="es-ES" sz="1600" b="1" dirty="0"/>
              <a:t> vlan</a:t>
            </a:r>
            <a:r>
              <a:rPr lang="es-ES" sz="1600" i="1" dirty="0"/>
              <a:t> id_de_vlan</a:t>
            </a:r>
            <a:r>
              <a:rPr lang="es-ES" sz="1600" dirty="0"/>
              <a:t>. </a:t>
            </a:r>
            <a:endParaRPr lang="es-ES" sz="1600" dirty="0">
              <a:latin typeface="+mn-lt"/>
            </a:endParaRPr>
          </a:p>
        </p:txBody>
      </p:sp>
      <p:pic>
        <p:nvPicPr>
          <p:cNvPr id="27650" name="Picture 2"/>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2331720" y="2579301"/>
            <a:ext cx="4940158" cy="410268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99016921"/>
      </p:ext>
    </p:extLst>
  </p:cSld>
  <p:clrMapOvr>
    <a:masterClrMapping/>
  </p:clrMapOvr>
  <p:transition spd="med">
    <p:wipe dir="r"/>
  </p:transition>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457200" y="274638"/>
            <a:ext cx="8229600" cy="490066"/>
          </a:xfrm>
        </p:spPr>
        <p:txBody>
          <a:bodyPr anchor="t">
            <a:noAutofit/>
          </a:bodyPr>
          <a:lstStyle/>
          <a:p>
            <a:pPr eaLnBrk="1" hangingPunct="1"/>
            <a:r>
              <a:rPr lang="es-ES" sz="2000" dirty="0" smtClean="0"/>
              <a:t>Solucionar problemas en redes VLAN y en enlaces troncales</a:t>
            </a:r>
            <a:r>
              <a:rPr lang="en-US" sz="2000" dirty="0" smtClean="0"/>
              <a:t>
</a:t>
            </a:r>
            <a:endParaRPr lang="es-ES" sz="4000" dirty="0">
              <a:solidFill>
                <a:srgbClr val="00B0F0"/>
              </a:solidFill>
              <a:latin typeface="Arial" charset="0"/>
            </a:endParaRPr>
          </a:p>
        </p:txBody>
      </p:sp>
      <p:sp>
        <p:nvSpPr>
          <p:cNvPr id="2" name="Rectangle 1"/>
          <p:cNvSpPr/>
          <p:nvPr/>
        </p:nvSpPr>
        <p:spPr>
          <a:xfrm>
            <a:off x="323528" y="764704"/>
            <a:ext cx="8199120" cy="2751522"/>
          </a:xfrm>
          <a:prstGeom prst="rect">
            <a:avLst/>
          </a:prstGeom>
        </p:spPr>
        <p:txBody>
          <a:bodyPr wrap="square">
            <a:spAutoFit/>
          </a:bodyPr>
          <a:lstStyle/>
          <a:p>
            <a:pPr marL="236538" indent="-236538" algn="just" defTabSz="814388">
              <a:lnSpc>
                <a:spcPct val="95000"/>
              </a:lnSpc>
              <a:spcBef>
                <a:spcPct val="50000"/>
              </a:spcBef>
              <a:buClr>
                <a:srgbClr val="708CA1"/>
              </a:buClr>
              <a:buFont typeface="Wingdings" charset="0"/>
              <a:buChar char="§"/>
            </a:pPr>
            <a:r>
              <a:rPr lang="es-ES" dirty="0">
                <a:latin typeface="+mn-lt"/>
              </a:rPr>
              <a:t>En general, los problemas de enlaces troncales se deben a una configuración incorrecta. </a:t>
            </a:r>
            <a:r>
              <a:rPr lang="es-ES" dirty="0" smtClean="0">
                <a:latin typeface="+mn-lt"/>
              </a:rPr>
              <a:t>Los </a:t>
            </a:r>
            <a:r>
              <a:rPr lang="es-ES" dirty="0">
                <a:latin typeface="+mn-lt"/>
              </a:rPr>
              <a:t>tipos más comunes de errores de configuración de enlaces troncales son los siguientes:</a:t>
            </a:r>
          </a:p>
          <a:p>
            <a:pPr marL="693738" lvl="2" indent="-236538" algn="just" defTabSz="814388">
              <a:lnSpc>
                <a:spcPct val="95000"/>
              </a:lnSpc>
              <a:spcBef>
                <a:spcPct val="50000"/>
              </a:spcBef>
              <a:buClr>
                <a:srgbClr val="708CA1"/>
              </a:buClr>
              <a:buFont typeface="Wingdings" charset="0"/>
              <a:buChar char="§"/>
            </a:pPr>
            <a:r>
              <a:rPr lang="es-ES" dirty="0">
                <a:latin typeface="+mn-lt"/>
              </a:rPr>
              <a:t>Faltas de concordancia de la VLAN nativa</a:t>
            </a:r>
          </a:p>
          <a:p>
            <a:pPr marL="693738" lvl="2" indent="-236538" algn="just" defTabSz="814388">
              <a:lnSpc>
                <a:spcPct val="95000"/>
              </a:lnSpc>
              <a:spcBef>
                <a:spcPct val="50000"/>
              </a:spcBef>
              <a:buClr>
                <a:srgbClr val="708CA1"/>
              </a:buClr>
              <a:buFont typeface="Wingdings" charset="0"/>
              <a:buChar char="§"/>
            </a:pPr>
            <a:r>
              <a:rPr lang="es-ES" dirty="0">
                <a:latin typeface="+mn-lt"/>
              </a:rPr>
              <a:t>Faltas de concordancia del modo de enlace troncal </a:t>
            </a:r>
          </a:p>
          <a:p>
            <a:pPr marL="693738" lvl="2" indent="-236538" algn="just" defTabSz="814388">
              <a:lnSpc>
                <a:spcPct val="95000"/>
              </a:lnSpc>
              <a:spcBef>
                <a:spcPct val="50000"/>
              </a:spcBef>
              <a:buClr>
                <a:srgbClr val="708CA1"/>
              </a:buClr>
              <a:buFont typeface="Wingdings" charset="0"/>
              <a:buChar char="§"/>
            </a:pPr>
            <a:r>
              <a:rPr lang="es-ES" dirty="0">
                <a:latin typeface="+mn-lt"/>
              </a:rPr>
              <a:t>VLAN permitidas en enlaces troncales</a:t>
            </a:r>
          </a:p>
          <a:p>
            <a:pPr marL="236538" indent="-236538" algn="just" defTabSz="814388">
              <a:lnSpc>
                <a:spcPct val="95000"/>
              </a:lnSpc>
              <a:spcBef>
                <a:spcPct val="50000"/>
              </a:spcBef>
              <a:buClr>
                <a:srgbClr val="708CA1"/>
              </a:buClr>
              <a:buFont typeface="Wingdings" charset="0"/>
              <a:buChar char="§"/>
            </a:pPr>
            <a:r>
              <a:rPr lang="es-ES" dirty="0">
                <a:latin typeface="+mn-lt"/>
              </a:rPr>
              <a:t>Si se detecta un problema de enlace troncal, se recomienda, según las pautas de prácticas recomendadas, resolver los problemas en el orden anterior.</a:t>
            </a:r>
          </a:p>
        </p:txBody>
      </p:sp>
      <p:pic>
        <p:nvPicPr>
          <p:cNvPr id="307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1736" y="3689839"/>
            <a:ext cx="5213237" cy="27986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18371" y="4006292"/>
            <a:ext cx="4025629" cy="13492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06353613"/>
      </p:ext>
    </p:extLst>
  </p:cSld>
  <p:clrMapOvr>
    <a:masterClrMapping/>
  </p:clrMapOvr>
  <p:transition spd="med">
    <p:wipe dir="r"/>
  </p:transition>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Solucionar problemas en redes VLAN y en enlaces troncales</a:t>
            </a:r>
            <a:r>
              <a:rPr lang="en-US" sz="1800" dirty="0" smtClean="0"/>
              <a:t>
</a:t>
            </a:r>
            <a:r>
              <a:rPr lang="es-ES" dirty="0" smtClean="0"/>
              <a:t>Modo de puerto incorrecto</a:t>
            </a:r>
            <a:endParaRPr lang="es-ES" dirty="0">
              <a:solidFill>
                <a:srgbClr val="00B0F0"/>
              </a:solidFill>
              <a:latin typeface="Arial" charset="0"/>
            </a:endParaRPr>
          </a:p>
        </p:txBody>
      </p:sp>
      <p:pic>
        <p:nvPicPr>
          <p:cNvPr id="30722"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32358" y="1227771"/>
            <a:ext cx="6001049" cy="5019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23" name="Picture 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884295" y="5114925"/>
            <a:ext cx="5124450" cy="174307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8443214"/>
      </p:ext>
    </p:extLst>
  </p:cSld>
  <p:clrMapOvr>
    <a:masterClrMapping/>
  </p:clrMapOvr>
  <p:transition spd="med">
    <p:wipe dir="r"/>
  </p:transition>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Solucionar problemas en redes VLAN y en enlaces troncales</a:t>
            </a:r>
            <a:r>
              <a:rPr lang="en-US" sz="1800" dirty="0" smtClean="0"/>
              <a:t>
</a:t>
            </a:r>
            <a:r>
              <a:rPr lang="es-ES" dirty="0" smtClean="0"/>
              <a:t>Lista de redes VLAN incorrectas</a:t>
            </a:r>
            <a:endParaRPr lang="es-ES" dirty="0">
              <a:solidFill>
                <a:srgbClr val="00B0F0"/>
              </a:solidFill>
              <a:latin typeface="Arial" charset="0"/>
            </a:endParaRPr>
          </a:p>
        </p:txBody>
      </p:sp>
      <p:pic>
        <p:nvPicPr>
          <p:cNvPr id="31746"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539322" y="1150873"/>
            <a:ext cx="5601035" cy="45254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1747" name="Picture 3"/>
          <p:cNvPicPr>
            <a:picLocks noChangeAspect="1" noChangeArrowheads="1"/>
          </p:cNvPicPr>
          <p:nvPr/>
        </p:nvPicPr>
        <p:blipFill>
          <a:blip r:embed="rId4" cstate="email">
            <a:extLst>
              <a:ext uri="{28A0092B-C50C-407E-A947-70E740481C1C}">
                <a14:useLocalDpi xmlns:a14="http://schemas.microsoft.com/office/drawing/2010/main" val="0"/>
              </a:ext>
            </a:extLst>
          </a:blip>
          <a:stretch>
            <a:fillRect/>
          </a:stretch>
        </p:blipFill>
        <p:spPr bwMode="auto">
          <a:xfrm>
            <a:off x="167500" y="4760767"/>
            <a:ext cx="4688524" cy="196243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48469246"/>
      </p:ext>
    </p:extLst>
  </p:cSld>
  <p:clrMapOvr>
    <a:masterClrMapping/>
  </p:clrMapOvr>
  <p:transition spd="med">
    <p:wipe dir="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3868" y="691639"/>
            <a:ext cx="8772157" cy="838200"/>
          </a:xfrm>
        </p:spPr>
        <p:txBody>
          <a:bodyPr anchor="b">
            <a:normAutofit fontScale="90000"/>
          </a:bodyPr>
          <a:lstStyle/>
          <a:p>
            <a:pPr eaLnBrk="1" hangingPunct="1"/>
            <a:r>
              <a:rPr lang="es-ES" sz="1800" dirty="0"/>
              <a:t>Reenvío de tramas</a:t>
            </a:r>
            <a:r>
              <a:rPr lang="en-US" dirty="0" smtClean="0"/>
              <a:t>
</a:t>
            </a:r>
            <a:r>
              <a:rPr lang="es-ES" sz="2800" dirty="0" err="1" smtClean="0"/>
              <a:t>Switching</a:t>
            </a:r>
            <a:r>
              <a:rPr lang="es-ES" sz="2800" dirty="0" smtClean="0"/>
              <a:t> </a:t>
            </a:r>
            <a:r>
              <a:rPr lang="es-ES" sz="2800" dirty="0"/>
              <a:t>como un concepto general en redes y telecomunicaciones</a:t>
            </a:r>
            <a:endParaRPr lang="es-ES" sz="2800" dirty="0">
              <a:solidFill>
                <a:srgbClr val="00B0F0"/>
              </a:solidFill>
              <a:latin typeface="Arial" charset="0"/>
            </a:endParaRPr>
          </a:p>
        </p:txBody>
      </p:sp>
      <p:sp>
        <p:nvSpPr>
          <p:cNvPr id="8" name="Content Placeholder 1"/>
          <p:cNvSpPr>
            <a:spLocks noGrp="1"/>
          </p:cNvSpPr>
          <p:nvPr>
            <p:ph idx="1"/>
          </p:nvPr>
        </p:nvSpPr>
        <p:spPr>
          <a:xfrm>
            <a:off x="343252" y="1696543"/>
            <a:ext cx="8343548" cy="4468761"/>
          </a:xfrm>
        </p:spPr>
        <p:txBody>
          <a:bodyPr/>
          <a:lstStyle/>
          <a:p>
            <a:pPr marL="342900" indent="-342900"/>
            <a:r>
              <a:rPr lang="es-ES" sz="2000" dirty="0" smtClean="0"/>
              <a:t>Los </a:t>
            </a:r>
            <a:r>
              <a:rPr lang="es-ES" sz="2000" dirty="0"/>
              <a:t>switches LAN mantienen una tabla que usan para determinar cómo reenviar el </a:t>
            </a:r>
            <a:r>
              <a:rPr lang="es-ES" sz="2000" dirty="0" smtClean="0"/>
              <a:t>tráfico.</a:t>
            </a:r>
            <a:endParaRPr lang="es-ES" sz="2000" dirty="0"/>
          </a:p>
          <a:p>
            <a:pPr marL="342900" indent="-342900"/>
            <a:r>
              <a:rPr lang="es-ES" sz="2000" dirty="0"/>
              <a:t>Los switches LAN </a:t>
            </a:r>
            <a:r>
              <a:rPr lang="es-ES" sz="2000" dirty="0" smtClean="0"/>
              <a:t>reenvían tramas </a:t>
            </a:r>
            <a:r>
              <a:rPr lang="es-ES" sz="2000" dirty="0"/>
              <a:t>Ethernet según la dirección MAC de destino de las tramas.</a:t>
            </a:r>
          </a:p>
          <a:p>
            <a:pPr marL="0" indent="0">
              <a:buNone/>
            </a:pPr>
            <a:endParaRPr lang="es-ES" sz="1600" dirty="0"/>
          </a:p>
        </p:txBody>
      </p:sp>
      <p:pic>
        <p:nvPicPr>
          <p:cNvPr id="4" name="Picture 1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863" y="3218830"/>
            <a:ext cx="4371976" cy="330993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8400" y="3079130"/>
            <a:ext cx="5605463" cy="38782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5538324"/>
      </p:ext>
    </p:extLst>
  </p:cSld>
  <p:clrMapOvr>
    <a:masterClrMapping/>
  </p:clrMapOvr>
  <p:transition spd="med">
    <p:wipe dir="r"/>
  </p:transition>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nchor="t">
            <a:normAutofit fontScale="90000"/>
          </a:bodyPr>
          <a:lstStyle/>
          <a:p>
            <a:pPr eaLnBrk="1" hangingPunct="1"/>
            <a:r>
              <a:rPr lang="es-ES" sz="1800" dirty="0" smtClean="0"/>
              <a:t>Solucionar problemas en redes VLAN y en enlaces troncales</a:t>
            </a:r>
            <a:r>
              <a:rPr lang="en-US" sz="1800" dirty="0" smtClean="0"/>
              <a:t>
</a:t>
            </a:r>
            <a:r>
              <a:rPr lang="es-ES" dirty="0" smtClean="0"/>
              <a:t>Lista de redes VLAN incorrectas (continuación)</a:t>
            </a:r>
            <a:endParaRPr lang="es-ES" dirty="0">
              <a:solidFill>
                <a:srgbClr val="00B0F0"/>
              </a:solidFill>
              <a:latin typeface="Arial" charset="0"/>
            </a:endParaRPr>
          </a:p>
        </p:txBody>
      </p:sp>
      <p:sp>
        <p:nvSpPr>
          <p:cNvPr id="2" name="Rectangle 1"/>
          <p:cNvSpPr/>
          <p:nvPr/>
        </p:nvSpPr>
        <p:spPr>
          <a:xfrm>
            <a:off x="259080" y="1830589"/>
            <a:ext cx="8260080" cy="2600712"/>
          </a:xfrm>
          <a:prstGeom prst="rect">
            <a:avLst/>
          </a:prstGeom>
        </p:spPr>
        <p:txBody>
          <a:bodyPr wrap="square">
            <a:spAutoFit/>
          </a:bodyPr>
          <a:lstStyle/>
          <a:p>
            <a:pPr marL="236538" indent="-236538" algn="just" defTabSz="814388">
              <a:lnSpc>
                <a:spcPct val="95000"/>
              </a:lnSpc>
              <a:spcBef>
                <a:spcPct val="50000"/>
              </a:spcBef>
              <a:buClr>
                <a:srgbClr val="708CA1"/>
              </a:buClr>
              <a:buFont typeface="Wingdings" charset="0"/>
              <a:buChar char="§"/>
            </a:pPr>
            <a:r>
              <a:rPr lang="es-ES" sz="2000" dirty="0">
                <a:latin typeface="+mn-lt"/>
              </a:rPr>
              <a:t>Se deben permitir las redes VLAN en el enlace troncal para que se puedan transmitir las tramas a través del enlace.</a:t>
            </a:r>
          </a:p>
          <a:p>
            <a:pPr marL="236538" indent="-236538" algn="just" defTabSz="814388">
              <a:lnSpc>
                <a:spcPct val="95000"/>
              </a:lnSpc>
              <a:spcBef>
                <a:spcPct val="50000"/>
              </a:spcBef>
              <a:buClr>
                <a:srgbClr val="708CA1"/>
              </a:buClr>
              <a:buFont typeface="Wingdings" charset="0"/>
              <a:buChar char="§"/>
            </a:pPr>
            <a:r>
              <a:rPr lang="es-ES" sz="2000" dirty="0">
                <a:latin typeface="+mn-lt"/>
              </a:rPr>
              <a:t>Utilice el comando </a:t>
            </a:r>
            <a:r>
              <a:rPr lang="es-ES" sz="2000" b="1" dirty="0">
                <a:latin typeface="+mn-lt"/>
              </a:rPr>
              <a:t>switchport trunk allowed vlan</a:t>
            </a:r>
            <a:r>
              <a:rPr lang="es-ES" dirty="0" smtClean="0"/>
              <a:t> </a:t>
            </a:r>
            <a:r>
              <a:rPr lang="es-ES" sz="2000" dirty="0">
                <a:latin typeface="+mn-lt"/>
              </a:rPr>
              <a:t>para especificar las redes VLAN que se permiten en un enlace troncal.</a:t>
            </a:r>
          </a:p>
          <a:p>
            <a:pPr marL="236538" indent="-236538" algn="just" defTabSz="814388">
              <a:lnSpc>
                <a:spcPct val="95000"/>
              </a:lnSpc>
              <a:spcBef>
                <a:spcPct val="50000"/>
              </a:spcBef>
              <a:buClr>
                <a:srgbClr val="708CA1"/>
              </a:buClr>
              <a:buFont typeface="Wingdings" charset="0"/>
              <a:buChar char="§"/>
            </a:pPr>
            <a:r>
              <a:rPr lang="es-ES" sz="2000" dirty="0">
                <a:latin typeface="+mn-lt"/>
              </a:rPr>
              <a:t>Utilice el comando </a:t>
            </a:r>
            <a:r>
              <a:rPr lang="es-ES" sz="2000" b="1" dirty="0">
                <a:latin typeface="+mn-lt"/>
              </a:rPr>
              <a:t>show interfaces trunk</a:t>
            </a:r>
            <a:r>
              <a:rPr lang="es-ES" sz="2000" dirty="0">
                <a:latin typeface="+mn-lt"/>
              </a:rPr>
              <a:t> para asegurarse de que se permitan las redes VLAN correctas en un enlace troncal.</a:t>
            </a:r>
          </a:p>
          <a:p>
            <a:pPr marL="236538" indent="-236538" algn="just" defTabSz="814388">
              <a:lnSpc>
                <a:spcPct val="95000"/>
              </a:lnSpc>
              <a:spcBef>
                <a:spcPct val="50000"/>
              </a:spcBef>
              <a:buClr>
                <a:srgbClr val="708CA1"/>
              </a:buClr>
              <a:buFont typeface="Wingdings" charset="0"/>
              <a:buChar char="§"/>
            </a:pPr>
            <a:endParaRPr lang="es-ES" sz="2000" dirty="0">
              <a:latin typeface="+mn-lt"/>
            </a:endParaRPr>
          </a:p>
        </p:txBody>
      </p:sp>
    </p:spTree>
    <p:extLst>
      <p:ext uri="{BB962C8B-B14F-4D97-AF65-F5344CB8AC3E}">
        <p14:creationId xmlns:p14="http://schemas.microsoft.com/office/powerpoint/2010/main" val="3525612147"/>
      </p:ext>
    </p:extLst>
  </p:cSld>
  <p:clrMapOvr>
    <a:masterClrMapping/>
  </p:clrMapOvr>
  <p:transition spd="med">
    <p:wipe dir="r"/>
  </p:transition>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s-ES" sz="1800" dirty="0" smtClean="0"/>
              <a:t>Funcionamiento del </a:t>
            </a:r>
            <a:r>
              <a:rPr lang="es-ES" sz="1800" dirty="0" err="1" smtClean="0"/>
              <a:t>routing</a:t>
            </a:r>
            <a:r>
              <a:rPr lang="es-ES" sz="1800" dirty="0" smtClean="0"/>
              <a:t> entre redes VLAN</a:t>
            </a:r>
            <a:r>
              <a:rPr lang="en-US" sz="1800" dirty="0" smtClean="0"/>
              <a:t>
</a:t>
            </a:r>
            <a:r>
              <a:rPr lang="es-ES" dirty="0" smtClean="0">
                <a:latin typeface="Arial" charset="0"/>
              </a:rPr>
              <a:t>¿</a:t>
            </a:r>
            <a:r>
              <a:rPr lang="es-ES" dirty="0">
                <a:latin typeface="Arial" charset="0"/>
              </a:rPr>
              <a:t>Qué es el routing entre redes VLAN?</a:t>
            </a:r>
            <a:endParaRPr lang="es-ES" dirty="0">
              <a:solidFill>
                <a:srgbClr val="00B0F0"/>
              </a:solidFill>
              <a:latin typeface="Arial" charset="0"/>
            </a:endParaRPr>
          </a:p>
        </p:txBody>
      </p:sp>
      <p:sp>
        <p:nvSpPr>
          <p:cNvPr id="2" name="Content Placeholder 1"/>
          <p:cNvSpPr>
            <a:spLocks noGrp="1"/>
          </p:cNvSpPr>
          <p:nvPr>
            <p:ph idx="1"/>
          </p:nvPr>
        </p:nvSpPr>
        <p:spPr>
          <a:xfrm>
            <a:off x="213111" y="1232592"/>
            <a:ext cx="8420526" cy="1800168"/>
          </a:xfrm>
        </p:spPr>
        <p:txBody>
          <a:bodyPr/>
          <a:lstStyle/>
          <a:p>
            <a:pPr algn="just"/>
            <a:r>
              <a:rPr lang="es-ES" sz="2000" dirty="0"/>
              <a:t>Los switches de capa 2 no pueden reenviar tráfico entre redes VLAN sin la ayuda de un router.</a:t>
            </a:r>
          </a:p>
          <a:p>
            <a:pPr algn="just"/>
            <a:r>
              <a:rPr lang="es-ES" sz="2000" dirty="0"/>
              <a:t>El routing entre redes VLAN es un proceso para reenviar tráfico de red de una VLAN a otra mediante un router.</a:t>
            </a:r>
          </a:p>
          <a:p>
            <a:pPr algn="just"/>
            <a:endParaRPr lang="es-ES" sz="1600" dirty="0"/>
          </a:p>
          <a:p>
            <a:pPr algn="just"/>
            <a:endParaRPr lang="es-ES" sz="2000" b="1" dirty="0"/>
          </a:p>
        </p:txBody>
      </p:sp>
      <p:pic>
        <p:nvPicPr>
          <p:cNvPr id="32770"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976437" y="2847975"/>
            <a:ext cx="5191125" cy="40100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98683611"/>
      </p:ext>
    </p:extLst>
  </p:cSld>
  <p:clrMapOvr>
    <a:masterClrMapping/>
  </p:clrMapOvr>
  <p:transition spd="med">
    <p:wipe dir="r"/>
  </p:transition>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nchor="t">
            <a:normAutofit fontScale="90000"/>
          </a:bodyPr>
          <a:lstStyle/>
          <a:p>
            <a:pPr eaLnBrk="1" hangingPunct="1"/>
            <a:r>
              <a:rPr lang="es-ES" sz="1800" dirty="0" smtClean="0"/>
              <a:t>Funcionamiento del </a:t>
            </a:r>
            <a:r>
              <a:rPr lang="es-ES" sz="1800" dirty="0" err="1" smtClean="0"/>
              <a:t>routing</a:t>
            </a:r>
            <a:r>
              <a:rPr lang="es-ES" sz="1800" dirty="0" smtClean="0"/>
              <a:t> entre redes VLAN</a:t>
            </a:r>
            <a:r>
              <a:rPr lang="en-US" sz="1800" dirty="0" smtClean="0"/>
              <a:t>
</a:t>
            </a:r>
            <a:r>
              <a:rPr lang="es-ES" dirty="0" err="1" smtClean="0">
                <a:latin typeface="Arial" charset="0"/>
              </a:rPr>
              <a:t>Routing</a:t>
            </a:r>
            <a:r>
              <a:rPr lang="es-ES" dirty="0" smtClean="0">
                <a:latin typeface="Arial" charset="0"/>
              </a:rPr>
              <a:t> </a:t>
            </a:r>
            <a:r>
              <a:rPr lang="es-ES" dirty="0">
                <a:latin typeface="Arial" charset="0"/>
              </a:rPr>
              <a:t>entre redes VLAN </a:t>
            </a:r>
            <a:r>
              <a:rPr lang="es-ES" dirty="0" smtClean="0">
                <a:latin typeface="Arial" charset="0"/>
              </a:rPr>
              <a:t/>
            </a:r>
            <a:br>
              <a:rPr lang="es-ES" dirty="0" smtClean="0">
                <a:latin typeface="Arial" charset="0"/>
              </a:rPr>
            </a:br>
            <a:r>
              <a:rPr lang="es-ES" dirty="0" smtClean="0">
                <a:latin typeface="Arial" charset="0"/>
              </a:rPr>
              <a:t>con </a:t>
            </a:r>
            <a:r>
              <a:rPr lang="es-ES" i="1" dirty="0">
                <a:latin typeface="Arial" charset="0"/>
              </a:rPr>
              <a:t>router-on-a-stick</a:t>
            </a:r>
            <a:endParaRPr lang="es-ES" i="1" dirty="0">
              <a:solidFill>
                <a:srgbClr val="00B0F0"/>
              </a:solidFill>
              <a:latin typeface="Arial" charset="0"/>
            </a:endParaRPr>
          </a:p>
        </p:txBody>
      </p:sp>
      <p:sp>
        <p:nvSpPr>
          <p:cNvPr id="2" name="Content Placeholder 1"/>
          <p:cNvSpPr>
            <a:spLocks noGrp="1"/>
          </p:cNvSpPr>
          <p:nvPr>
            <p:ph idx="1"/>
          </p:nvPr>
        </p:nvSpPr>
        <p:spPr>
          <a:xfrm>
            <a:off x="213111" y="1537392"/>
            <a:ext cx="8558750" cy="5093780"/>
          </a:xfrm>
        </p:spPr>
        <p:txBody>
          <a:bodyPr/>
          <a:lstStyle/>
          <a:p>
            <a:pPr algn="just"/>
            <a:r>
              <a:rPr lang="es-ES" sz="2000" dirty="0"/>
              <a:t>El enfoque </a:t>
            </a:r>
            <a:r>
              <a:rPr lang="es-ES" sz="2000" i="1" dirty="0"/>
              <a:t>router-on-a-stick</a:t>
            </a:r>
            <a:r>
              <a:rPr lang="es-ES" sz="2000" dirty="0"/>
              <a:t> utiliza solo una de las interfaces físicas del router.</a:t>
            </a:r>
          </a:p>
          <a:p>
            <a:pPr algn="just"/>
            <a:r>
              <a:rPr lang="es-ES" sz="2000" dirty="0"/>
              <a:t>Una de las interfaces físicas del router se configura como un puerto de enlace troncal 802.1Q para que pueda comprender las etiquetas de las redes VLAN.</a:t>
            </a:r>
          </a:p>
          <a:p>
            <a:pPr algn="just"/>
            <a:r>
              <a:rPr lang="es-ES" sz="2000" dirty="0"/>
              <a:t>Se crean subinterfaces lógicas, una por cada red VLAN.</a:t>
            </a:r>
          </a:p>
          <a:p>
            <a:pPr algn="just"/>
            <a:r>
              <a:rPr lang="es-ES" sz="2000" dirty="0"/>
              <a:t>Cada subinterfaz se configura con una dirección IP proveniente de la red VLAN que representa.</a:t>
            </a:r>
          </a:p>
          <a:p>
            <a:pPr algn="just"/>
            <a:r>
              <a:rPr lang="es-ES" sz="2000" dirty="0"/>
              <a:t>Los miembros de las VLAN (hosts) se configuran para utilizar la dirección de subinterfaz como gateway predeterminado.</a:t>
            </a:r>
          </a:p>
          <a:p>
            <a:pPr marL="0" indent="0" algn="just">
              <a:buNone/>
            </a:pPr>
            <a:endParaRPr lang="es-ES" sz="1600" dirty="0"/>
          </a:p>
          <a:p>
            <a:pPr algn="just"/>
            <a:endParaRPr lang="es-ES" sz="2000" dirty="0"/>
          </a:p>
        </p:txBody>
      </p:sp>
    </p:spTree>
    <p:extLst>
      <p:ext uri="{BB962C8B-B14F-4D97-AF65-F5344CB8AC3E}">
        <p14:creationId xmlns:p14="http://schemas.microsoft.com/office/powerpoint/2010/main" val="2016787836"/>
      </p:ext>
    </p:extLst>
  </p:cSld>
  <p:clrMapOvr>
    <a:masterClrMapping/>
  </p:clrMapOvr>
  <p:transition spd="med">
    <p:wipe dir="r"/>
  </p:transition>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3868" y="394392"/>
            <a:ext cx="8772157" cy="838800"/>
          </a:xfrm>
        </p:spPr>
        <p:txBody>
          <a:bodyPr anchor="t">
            <a:normAutofit/>
          </a:bodyPr>
          <a:lstStyle/>
          <a:p>
            <a:pPr eaLnBrk="1" hangingPunct="1"/>
            <a:r>
              <a:rPr lang="es-ES" sz="2400" dirty="0" smtClean="0"/>
              <a:t>Funcionamiento del </a:t>
            </a:r>
            <a:r>
              <a:rPr lang="es-ES" sz="2400" dirty="0" err="1" smtClean="0"/>
              <a:t>routing</a:t>
            </a:r>
            <a:r>
              <a:rPr lang="es-ES" sz="2400" dirty="0" smtClean="0"/>
              <a:t> entre redes VLAN</a:t>
            </a:r>
            <a:endParaRPr lang="es-ES" sz="4400" dirty="0">
              <a:solidFill>
                <a:srgbClr val="00B0F0"/>
              </a:solidFill>
              <a:latin typeface="Arial" charset="0"/>
            </a:endParaRPr>
          </a:p>
        </p:txBody>
      </p:sp>
      <p:pic>
        <p:nvPicPr>
          <p:cNvPr id="34818"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791599" y="1052736"/>
            <a:ext cx="5543550" cy="381888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394334" y="4941168"/>
            <a:ext cx="8460105" cy="1115690"/>
          </a:xfrm>
          <a:prstGeom prst="rect">
            <a:avLst/>
          </a:prstGeom>
          <a:noFill/>
        </p:spPr>
        <p:txBody>
          <a:bodyPr wrap="square" rtlCol="0">
            <a:spAutoFit/>
          </a:bodyPr>
          <a:lstStyle/>
          <a:p>
            <a:pPr algn="just" defTabSz="814388">
              <a:lnSpc>
                <a:spcPct val="95000"/>
              </a:lnSpc>
              <a:spcBef>
                <a:spcPct val="50000"/>
              </a:spcBef>
              <a:buClr>
                <a:srgbClr val="708CA1"/>
              </a:buClr>
            </a:pPr>
            <a:r>
              <a:rPr lang="es-ES" sz="1400" dirty="0">
                <a:latin typeface="+mn-lt"/>
              </a:rPr>
              <a:t>La interfaz de router se configura para funcionar como enlace troncal y se conecta a un puerto de switch de enlace troncal. Para realizar el routing entre VLAN, el router acepta en la interfaz troncal el tráfico con etiquetas de VLAN proveniente del switch adyacente y luego lo enruta en forma interna entre las VLAN, mediante subinterfaces. El router reenvía el tráfico enrutado con etiquetas de VLAN para la VLAN de destino a través de la misma interfaz física utilizada para recibir el tráfico.</a:t>
            </a:r>
          </a:p>
        </p:txBody>
      </p:sp>
    </p:spTree>
    <p:extLst>
      <p:ext uri="{BB962C8B-B14F-4D97-AF65-F5344CB8AC3E}">
        <p14:creationId xmlns:p14="http://schemas.microsoft.com/office/powerpoint/2010/main" val="4096698142"/>
      </p:ext>
    </p:extLst>
  </p:cSld>
  <p:clrMapOvr>
    <a:masterClrMapping/>
  </p:clrMapOvr>
  <p:transition spd="med">
    <p:wipe dir="r"/>
  </p:transition>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4400" y="396000"/>
            <a:ext cx="8772157" cy="838800"/>
          </a:xfrm>
        </p:spPr>
        <p:txBody>
          <a:bodyPr anchor="t">
            <a:normAutofit fontScale="90000"/>
          </a:bodyPr>
          <a:lstStyle/>
          <a:p>
            <a:pPr eaLnBrk="1" hangingPunct="1"/>
            <a:r>
              <a:rPr lang="es-ES" dirty="0" smtClean="0">
                <a:latin typeface="Arial" charset="0"/>
              </a:rPr>
              <a:t>Configurar </a:t>
            </a:r>
            <a:r>
              <a:rPr lang="es-ES" dirty="0" err="1">
                <a:latin typeface="Arial" charset="0"/>
              </a:rPr>
              <a:t>router</a:t>
            </a:r>
            <a:r>
              <a:rPr lang="es-ES" dirty="0">
                <a:latin typeface="Arial" charset="0"/>
              </a:rPr>
              <a:t>-</a:t>
            </a:r>
            <a:r>
              <a:rPr lang="es-ES" dirty="0" err="1">
                <a:latin typeface="Arial" charset="0"/>
              </a:rPr>
              <a:t>on</a:t>
            </a:r>
            <a:r>
              <a:rPr lang="es-ES" dirty="0">
                <a:latin typeface="Arial" charset="0"/>
              </a:rPr>
              <a:t>-a-</a:t>
            </a:r>
            <a:r>
              <a:rPr lang="es-ES" dirty="0" err="1">
                <a:latin typeface="Arial" charset="0"/>
              </a:rPr>
              <a:t>stick</a:t>
            </a:r>
            <a:r>
              <a:rPr lang="es-ES" dirty="0" smtClean="0">
                <a:latin typeface="Arial" charset="0"/>
              </a:rPr>
              <a:t>:</a:t>
            </a:r>
            <a:br>
              <a:rPr lang="es-ES" dirty="0" smtClean="0">
                <a:latin typeface="Arial" charset="0"/>
              </a:rPr>
            </a:br>
            <a:endParaRPr lang="es-ES" dirty="0">
              <a:solidFill>
                <a:srgbClr val="00B0F0"/>
              </a:solidFill>
              <a:latin typeface="Arial" charset="0"/>
            </a:endParaRPr>
          </a:p>
        </p:txBody>
      </p:sp>
      <p:pic>
        <p:nvPicPr>
          <p:cNvPr id="43010"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1960" y="1484784"/>
            <a:ext cx="6118050" cy="46791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44008" y="3068960"/>
            <a:ext cx="4499992" cy="34608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61109760"/>
      </p:ext>
    </p:extLst>
  </p:cSld>
  <p:clrMapOvr>
    <a:masterClrMapping/>
  </p:clrMapOvr>
  <p:transition spd="med">
    <p:wipe dir="r"/>
  </p:transition>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4400" y="396000"/>
            <a:ext cx="8591851" cy="838800"/>
          </a:xfrm>
        </p:spPr>
        <p:txBody>
          <a:bodyPr anchor="t">
            <a:normAutofit/>
          </a:bodyPr>
          <a:lstStyle/>
          <a:p>
            <a:pPr eaLnBrk="1" hangingPunct="1"/>
            <a:r>
              <a:rPr lang="es-ES" dirty="0" err="1" smtClean="0">
                <a:latin typeface="Arial" charset="0"/>
              </a:rPr>
              <a:t>Router</a:t>
            </a:r>
            <a:r>
              <a:rPr lang="es-ES" dirty="0" smtClean="0">
                <a:latin typeface="Arial" charset="0"/>
              </a:rPr>
              <a:t>-</a:t>
            </a:r>
            <a:r>
              <a:rPr lang="es-ES" dirty="0" err="1" smtClean="0">
                <a:latin typeface="Arial" charset="0"/>
              </a:rPr>
              <a:t>on</a:t>
            </a:r>
            <a:r>
              <a:rPr lang="es-ES" dirty="0" smtClean="0">
                <a:latin typeface="Arial" charset="0"/>
              </a:rPr>
              <a:t>-a-</a:t>
            </a:r>
            <a:r>
              <a:rPr lang="es-ES" dirty="0" err="1" smtClean="0">
                <a:latin typeface="Arial" charset="0"/>
              </a:rPr>
              <a:t>stick</a:t>
            </a:r>
            <a:r>
              <a:rPr lang="es-ES" dirty="0" smtClean="0">
                <a:latin typeface="Arial" charset="0"/>
              </a:rPr>
              <a:t>. Verificación</a:t>
            </a:r>
            <a:endParaRPr lang="es-ES" dirty="0">
              <a:solidFill>
                <a:srgbClr val="00B0F0"/>
              </a:solidFill>
              <a:latin typeface="Arial" charset="0"/>
            </a:endParaRP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081" y="1412776"/>
            <a:ext cx="8370449" cy="4715583"/>
          </a:xfrm>
          <a:prstGeom prst="rect">
            <a:avLst/>
          </a:prstGeom>
        </p:spPr>
      </p:pic>
    </p:spTree>
    <p:extLst>
      <p:ext uri="{BB962C8B-B14F-4D97-AF65-F5344CB8AC3E}">
        <p14:creationId xmlns:p14="http://schemas.microsoft.com/office/powerpoint/2010/main" val="2002163228"/>
      </p:ext>
    </p:extLst>
  </p:cSld>
  <p:clrMapOvr>
    <a:masterClrMapping/>
  </p:clrMapOvr>
  <p:transition spd="med">
    <p:wipe dir="r"/>
  </p:transition>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4401" y="396000"/>
            <a:ext cx="8492400" cy="838800"/>
          </a:xfrm>
        </p:spPr>
        <p:txBody>
          <a:bodyPr anchor="t">
            <a:normAutofit/>
          </a:bodyPr>
          <a:lstStyle/>
          <a:p>
            <a:pPr eaLnBrk="1" hangingPunct="1"/>
            <a:r>
              <a:rPr lang="es-ES" dirty="0" err="1" smtClean="0">
                <a:latin typeface="Arial" charset="0"/>
              </a:rPr>
              <a:t>Router</a:t>
            </a:r>
            <a:r>
              <a:rPr lang="es-ES" dirty="0" smtClean="0">
                <a:latin typeface="Arial" charset="0"/>
              </a:rPr>
              <a:t>-</a:t>
            </a:r>
            <a:r>
              <a:rPr lang="es-ES" dirty="0" err="1" smtClean="0">
                <a:latin typeface="Arial" charset="0"/>
              </a:rPr>
              <a:t>on</a:t>
            </a:r>
            <a:r>
              <a:rPr lang="es-ES" dirty="0" smtClean="0">
                <a:latin typeface="Arial" charset="0"/>
              </a:rPr>
              <a:t>-a-</a:t>
            </a:r>
            <a:r>
              <a:rPr lang="es-ES" dirty="0" err="1" smtClean="0">
                <a:latin typeface="Arial" charset="0"/>
              </a:rPr>
              <a:t>stick</a:t>
            </a:r>
            <a:r>
              <a:rPr lang="es-ES" dirty="0" smtClean="0">
                <a:latin typeface="Arial" charset="0"/>
              </a:rPr>
              <a:t>. Verificación</a:t>
            </a:r>
            <a:endParaRPr lang="es-ES" dirty="0">
              <a:solidFill>
                <a:srgbClr val="00B0F0"/>
              </a:solidFill>
              <a:latin typeface="Arial" charset="0"/>
            </a:endParaRPr>
          </a:p>
        </p:txBody>
      </p:sp>
      <p:pic>
        <p:nvPicPr>
          <p:cNvPr id="4403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13248" y="1412776"/>
            <a:ext cx="6045792" cy="458784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97764586"/>
      </p:ext>
    </p:extLst>
  </p:cSld>
  <p:clrMapOvr>
    <a:masterClrMapping/>
  </p:clrMapOvr>
  <p:transition spd="med">
    <p:wipe dir="r"/>
  </p:transition>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a:bodyPr>
          <a:lstStyle/>
          <a:p>
            <a:r>
              <a:rPr lang="es-ES" dirty="0" smtClean="0"/>
              <a:t>Enrutamiento entre </a:t>
            </a:r>
            <a:r>
              <a:rPr lang="es-ES" dirty="0" err="1" smtClean="0"/>
              <a:t>VLANs</a:t>
            </a:r>
            <a:endParaRPr lang="es-ES" dirty="0"/>
          </a:p>
        </p:txBody>
      </p:sp>
      <p:sp>
        <p:nvSpPr>
          <p:cNvPr id="3" name="2 Marcador de contenido"/>
          <p:cNvSpPr>
            <a:spLocks noGrp="1"/>
          </p:cNvSpPr>
          <p:nvPr>
            <p:ph idx="1"/>
          </p:nvPr>
        </p:nvSpPr>
        <p:spPr/>
        <p:txBody>
          <a:bodyPr>
            <a:normAutofit/>
          </a:bodyPr>
          <a:lstStyle/>
          <a:p>
            <a:pPr algn="just"/>
            <a:r>
              <a:rPr lang="es-ES" sz="2400" dirty="0" smtClean="0"/>
              <a:t>Utilizar un </a:t>
            </a:r>
            <a:r>
              <a:rPr lang="es-ES" sz="2400" dirty="0" err="1" smtClean="0"/>
              <a:t>switch</a:t>
            </a:r>
            <a:r>
              <a:rPr lang="es-ES" sz="2400" dirty="0" smtClean="0"/>
              <a:t> de capa 3 en lugar de un </a:t>
            </a:r>
            <a:r>
              <a:rPr lang="es-ES" sz="2400" dirty="0" err="1" smtClean="0"/>
              <a:t>router</a:t>
            </a:r>
            <a:r>
              <a:rPr lang="es-ES" sz="2400" dirty="0" smtClean="0"/>
              <a:t>. Ventajas:</a:t>
            </a:r>
          </a:p>
          <a:p>
            <a:pPr lvl="1" algn="just"/>
            <a:r>
              <a:rPr lang="en-US" sz="2000" dirty="0" smtClean="0"/>
              <a:t>Mayor </a:t>
            </a:r>
            <a:r>
              <a:rPr lang="en-US" sz="2000" dirty="0" err="1" smtClean="0"/>
              <a:t>rapidez</a:t>
            </a:r>
            <a:r>
              <a:rPr lang="en-US" sz="2000" dirty="0" smtClean="0"/>
              <a:t> </a:t>
            </a:r>
            <a:r>
              <a:rPr lang="en-US" sz="2000" dirty="0" err="1" smtClean="0"/>
              <a:t>debido</a:t>
            </a:r>
            <a:r>
              <a:rPr lang="en-US" sz="2000" dirty="0" smtClean="0"/>
              <a:t> a </a:t>
            </a:r>
            <a:r>
              <a:rPr lang="en-US" sz="2000" dirty="0" err="1" smtClean="0"/>
              <a:t>que</a:t>
            </a:r>
            <a:r>
              <a:rPr lang="en-US" sz="2000" dirty="0" smtClean="0"/>
              <a:t> </a:t>
            </a:r>
            <a:r>
              <a:rPr lang="en-US" sz="2000" dirty="0" err="1" smtClean="0"/>
              <a:t>tanto</a:t>
            </a:r>
            <a:r>
              <a:rPr lang="en-US" sz="2000" dirty="0" smtClean="0"/>
              <a:t> la </a:t>
            </a:r>
            <a:r>
              <a:rPr lang="en-US" sz="2000" dirty="0" err="1" smtClean="0"/>
              <a:t>conmutación</a:t>
            </a:r>
            <a:r>
              <a:rPr lang="en-US" sz="2000" dirty="0" smtClean="0"/>
              <a:t> </a:t>
            </a:r>
            <a:r>
              <a:rPr lang="en-US" sz="2000" dirty="0" err="1" smtClean="0"/>
              <a:t>como</a:t>
            </a:r>
            <a:r>
              <a:rPr lang="en-US" sz="2000" dirty="0" smtClean="0"/>
              <a:t> el </a:t>
            </a:r>
            <a:r>
              <a:rPr lang="en-US" sz="2000" dirty="0" err="1" smtClean="0"/>
              <a:t>enrutado</a:t>
            </a:r>
            <a:r>
              <a:rPr lang="en-US" sz="2000" dirty="0" smtClean="0"/>
              <a:t> se </a:t>
            </a:r>
            <a:r>
              <a:rPr lang="en-US" sz="2000" dirty="0" err="1" smtClean="0"/>
              <a:t>realiza</a:t>
            </a:r>
            <a:r>
              <a:rPr lang="en-US" sz="2000" dirty="0"/>
              <a:t> </a:t>
            </a:r>
            <a:r>
              <a:rPr lang="en-US" sz="2000" dirty="0" err="1" smtClean="0"/>
              <a:t>mediante</a:t>
            </a:r>
            <a:r>
              <a:rPr lang="en-US" sz="2000" dirty="0" smtClean="0"/>
              <a:t> hardware. </a:t>
            </a:r>
          </a:p>
          <a:p>
            <a:pPr lvl="1" algn="just"/>
            <a:r>
              <a:rPr lang="en-US" sz="2000" dirty="0" err="1" smtClean="0"/>
              <a:t>Menor</a:t>
            </a:r>
            <a:r>
              <a:rPr lang="en-US" sz="2000" dirty="0" smtClean="0"/>
              <a:t> </a:t>
            </a:r>
            <a:r>
              <a:rPr lang="en-US" sz="2000" dirty="0" err="1" smtClean="0"/>
              <a:t>latencia</a:t>
            </a:r>
            <a:r>
              <a:rPr lang="en-US" sz="2000" dirty="0" smtClean="0"/>
              <a:t> </a:t>
            </a:r>
            <a:r>
              <a:rPr lang="en-US" sz="2000" dirty="0" err="1" smtClean="0"/>
              <a:t>es</a:t>
            </a:r>
            <a:r>
              <a:rPr lang="en-US" sz="2000" dirty="0" smtClean="0"/>
              <a:t> </a:t>
            </a:r>
            <a:r>
              <a:rPr lang="en-US" sz="2000" dirty="0" err="1" smtClean="0"/>
              <a:t>menor</a:t>
            </a:r>
            <a:r>
              <a:rPr lang="en-US" sz="2000" dirty="0" smtClean="0"/>
              <a:t>, </a:t>
            </a:r>
            <a:r>
              <a:rPr lang="en-US" sz="2000" dirty="0" err="1" smtClean="0"/>
              <a:t>debido</a:t>
            </a:r>
            <a:r>
              <a:rPr lang="en-US" sz="2000" dirty="0" smtClean="0"/>
              <a:t> a que el </a:t>
            </a:r>
            <a:r>
              <a:rPr lang="en-US" sz="2000" dirty="0" err="1" smtClean="0"/>
              <a:t>tráfico</a:t>
            </a:r>
            <a:r>
              <a:rPr lang="en-US" sz="2000" dirty="0" smtClean="0"/>
              <a:t> no </a:t>
            </a:r>
            <a:r>
              <a:rPr lang="en-US" sz="2000" dirty="0" err="1" smtClean="0"/>
              <a:t>debe</a:t>
            </a:r>
            <a:r>
              <a:rPr lang="en-US" sz="2000" dirty="0" smtClean="0"/>
              <a:t> </a:t>
            </a:r>
            <a:r>
              <a:rPr lang="en-US" sz="2000" dirty="0" err="1" smtClean="0"/>
              <a:t>abandonar</a:t>
            </a:r>
            <a:r>
              <a:rPr lang="en-US" sz="2000" dirty="0" smtClean="0"/>
              <a:t> el switch.</a:t>
            </a:r>
          </a:p>
          <a:p>
            <a:pPr lvl="1" algn="just"/>
            <a:r>
              <a:rPr lang="en-US" sz="2000" dirty="0" smtClean="0"/>
              <a:t>No </a:t>
            </a:r>
            <a:r>
              <a:rPr lang="en-US" sz="2000" dirty="0" err="1" smtClean="0"/>
              <a:t>necesitamos</a:t>
            </a:r>
            <a:r>
              <a:rPr lang="en-US" sz="2000" dirty="0" smtClean="0"/>
              <a:t> </a:t>
            </a:r>
            <a:r>
              <a:rPr lang="en-US" sz="2000" dirty="0" err="1" smtClean="0"/>
              <a:t>dedicar</a:t>
            </a:r>
            <a:r>
              <a:rPr lang="en-US" sz="2000" dirty="0" smtClean="0"/>
              <a:t> enlaces del </a:t>
            </a:r>
            <a:r>
              <a:rPr lang="en-US" sz="2000" dirty="0"/>
              <a:t>switch </a:t>
            </a:r>
            <a:r>
              <a:rPr lang="en-US" sz="2000" dirty="0" smtClean="0"/>
              <a:t>a un router.</a:t>
            </a:r>
          </a:p>
          <a:p>
            <a:pPr lvl="1" algn="just"/>
            <a:r>
              <a:rPr lang="en-US" sz="2000" dirty="0" smtClean="0"/>
              <a:t>No se </a:t>
            </a:r>
            <a:r>
              <a:rPr lang="en-US" sz="2000" dirty="0" err="1" smtClean="0"/>
              <a:t>limita</a:t>
            </a:r>
            <a:r>
              <a:rPr lang="en-US" sz="2000" dirty="0" smtClean="0"/>
              <a:t> a un </a:t>
            </a:r>
            <a:r>
              <a:rPr lang="en-US" sz="2000" dirty="0" err="1" smtClean="0"/>
              <a:t>único</a:t>
            </a:r>
            <a:r>
              <a:rPr lang="en-US" sz="2000" dirty="0" smtClean="0"/>
              <a:t> enlace:</a:t>
            </a:r>
          </a:p>
          <a:p>
            <a:pPr lvl="2" algn="just"/>
            <a:r>
              <a:rPr lang="en-US" sz="1800" dirty="0" smtClean="0"/>
              <a:t>Se </a:t>
            </a:r>
            <a:r>
              <a:rPr lang="en-US" sz="1800" dirty="0" err="1" smtClean="0"/>
              <a:t>pueden</a:t>
            </a:r>
            <a:r>
              <a:rPr lang="en-US" sz="1800" dirty="0" smtClean="0"/>
              <a:t> </a:t>
            </a:r>
            <a:r>
              <a:rPr lang="en-US" sz="1800" dirty="0" err="1" smtClean="0"/>
              <a:t>utilizar</a:t>
            </a:r>
            <a:r>
              <a:rPr lang="en-US" sz="1800" dirty="0" smtClean="0"/>
              <a:t> </a:t>
            </a:r>
            <a:r>
              <a:rPr lang="en-US" sz="1800" dirty="0" err="1" smtClean="0"/>
              <a:t>EtherChannels</a:t>
            </a:r>
            <a:r>
              <a:rPr lang="en-US" sz="1800" dirty="0" smtClean="0"/>
              <a:t> entre </a:t>
            </a:r>
            <a:r>
              <a:rPr lang="en-US" sz="1800" dirty="0"/>
              <a:t>switches </a:t>
            </a:r>
            <a:r>
              <a:rPr lang="en-US" sz="1800" dirty="0" smtClean="0"/>
              <a:t>para </a:t>
            </a:r>
            <a:r>
              <a:rPr lang="en-US" sz="1800" dirty="0" err="1" smtClean="0"/>
              <a:t>obtener</a:t>
            </a:r>
            <a:r>
              <a:rPr lang="en-US" sz="1800" dirty="0" smtClean="0"/>
              <a:t> mayor ancho de </a:t>
            </a:r>
            <a:r>
              <a:rPr lang="en-US" sz="1800" dirty="0" err="1" smtClean="0"/>
              <a:t>banda</a:t>
            </a:r>
            <a:endParaRPr lang="en-US" sz="1800" dirty="0"/>
          </a:p>
          <a:p>
            <a:pPr algn="just"/>
            <a:endParaRPr lang="es-ES" sz="2400" dirty="0" smtClean="0"/>
          </a:p>
          <a:p>
            <a:pPr algn="just"/>
            <a:endParaRPr lang="es-ES" sz="2400"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5776" y="4725144"/>
            <a:ext cx="4064548" cy="14401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171022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3868" y="691639"/>
            <a:ext cx="8772157" cy="838200"/>
          </a:xfrm>
        </p:spPr>
        <p:txBody>
          <a:bodyPr>
            <a:normAutofit fontScale="90000"/>
          </a:bodyPr>
          <a:lstStyle/>
          <a:p>
            <a:pPr eaLnBrk="1" hangingPunct="1"/>
            <a:r>
              <a:rPr lang="es-ES" sz="1800" dirty="0" smtClean="0"/>
              <a:t>Reenvío de tramas</a:t>
            </a:r>
            <a:r>
              <a:rPr lang="en-US" dirty="0" smtClean="0"/>
              <a:t>
</a:t>
            </a:r>
            <a:r>
              <a:rPr lang="es-ES" sz="2800" dirty="0" smtClean="0"/>
              <a:t>Completar en forma dinámica la tabla de direcciones MAC de un </a:t>
            </a:r>
            <a:r>
              <a:rPr lang="es-ES" sz="2800" dirty="0" err="1" smtClean="0"/>
              <a:t>switch</a:t>
            </a:r>
            <a:endParaRPr lang="es-ES" sz="2800" dirty="0">
              <a:solidFill>
                <a:srgbClr val="00B0F0"/>
              </a:solidFill>
              <a:latin typeface="Arial" charset="0"/>
            </a:endParaRPr>
          </a:p>
        </p:txBody>
      </p:sp>
      <p:sp>
        <p:nvSpPr>
          <p:cNvPr id="8" name="Content Placeholder 1"/>
          <p:cNvSpPr>
            <a:spLocks noGrp="1"/>
          </p:cNvSpPr>
          <p:nvPr>
            <p:ph idx="1"/>
          </p:nvPr>
        </p:nvSpPr>
        <p:spPr>
          <a:xfrm>
            <a:off x="343252" y="1873044"/>
            <a:ext cx="8343548" cy="4468761"/>
          </a:xfrm>
        </p:spPr>
        <p:txBody>
          <a:bodyPr/>
          <a:lstStyle/>
          <a:p>
            <a:pPr marL="342900" indent="-342900" algn="just"/>
            <a:r>
              <a:rPr lang="es-ES" sz="2000" dirty="0"/>
              <a:t>Para transmitir una trama, el switch primero debe averiguar qué dispositivos hay en cada puerto.</a:t>
            </a:r>
          </a:p>
          <a:p>
            <a:pPr marL="342900" indent="-342900" algn="just"/>
            <a:r>
              <a:rPr lang="es-ES" sz="2000" dirty="0"/>
              <a:t>A medida que el switch detecta la relación entre puertos y dispositivos, crea una tabla denominada </a:t>
            </a:r>
            <a:r>
              <a:rPr lang="es-ES" sz="2000" dirty="0" smtClean="0"/>
              <a:t>"tabla </a:t>
            </a:r>
            <a:r>
              <a:rPr lang="es-ES" sz="2000" dirty="0"/>
              <a:t>de direcciones </a:t>
            </a:r>
            <a:r>
              <a:rPr lang="es-ES" sz="2000" dirty="0" smtClean="0"/>
              <a:t>MAC" </a:t>
            </a:r>
            <a:r>
              <a:rPr lang="es-ES" sz="2000" dirty="0"/>
              <a:t>o </a:t>
            </a:r>
            <a:r>
              <a:rPr lang="es-ES" sz="2000" dirty="0" smtClean="0"/>
              <a:t>"tabla </a:t>
            </a:r>
            <a:r>
              <a:rPr lang="es-ES" sz="2000" dirty="0"/>
              <a:t>de memoria de contenido </a:t>
            </a:r>
            <a:r>
              <a:rPr lang="es-ES" sz="2000" dirty="0" err="1" smtClean="0"/>
              <a:t>direccionable</a:t>
            </a:r>
            <a:r>
              <a:rPr lang="es-ES" sz="2000" dirty="0" smtClean="0"/>
              <a:t>" </a:t>
            </a:r>
            <a:r>
              <a:rPr lang="es-ES" sz="2000" dirty="0"/>
              <a:t>(CAM).</a:t>
            </a:r>
          </a:p>
          <a:p>
            <a:pPr marL="342900" indent="-342900" algn="just"/>
            <a:r>
              <a:rPr lang="es-ES" sz="2000" dirty="0"/>
              <a:t>CAM es un tipo de memoria especial que se usa en las aplicaciones de búsqueda de alta velocidad.</a:t>
            </a:r>
          </a:p>
          <a:p>
            <a:pPr marL="342900" indent="-342900" algn="just"/>
            <a:r>
              <a:rPr lang="es-ES" sz="2000" dirty="0"/>
              <a:t>La información en la tabla de direcciones MAC se utiliza para enviar tramas.</a:t>
            </a:r>
          </a:p>
          <a:p>
            <a:pPr marL="342900" indent="-342900" algn="just"/>
            <a:r>
              <a:rPr lang="es-ES" sz="2000" dirty="0"/>
              <a:t>Cuando un switch recibe una trama entrante con una dirección MAC que no figura en la tabla CAM, satura todos los puertos con la trama, excepto el puerto que la recibió.</a:t>
            </a:r>
          </a:p>
          <a:p>
            <a:pPr marL="0" indent="0" algn="just">
              <a:buNone/>
            </a:pPr>
            <a:endParaRPr lang="es-ES" sz="1600" dirty="0"/>
          </a:p>
        </p:txBody>
      </p:sp>
    </p:spTree>
    <p:extLst>
      <p:ext uri="{BB962C8B-B14F-4D97-AF65-F5344CB8AC3E}">
        <p14:creationId xmlns:p14="http://schemas.microsoft.com/office/powerpoint/2010/main" val="377798429"/>
      </p:ext>
    </p:extLst>
  </p:cSld>
  <p:clrMapOvr>
    <a:masterClrMapping/>
  </p:clrMapOvr>
  <p:transition spd="med">
    <p:wipe dir="r"/>
  </p:transition>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1644</TotalTime>
  <Words>3147</Words>
  <Application>Microsoft Office PowerPoint</Application>
  <PresentationFormat>Presentación en pantalla (4:3)</PresentationFormat>
  <Paragraphs>629</Paragraphs>
  <Slides>87</Slides>
  <Notes>83</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87</vt:i4>
      </vt:variant>
    </vt:vector>
  </HeadingPairs>
  <TitlesOfParts>
    <vt:vector size="95" baseType="lpstr">
      <vt:lpstr>ＭＳ Ｐゴシック</vt:lpstr>
      <vt:lpstr>Arial</vt:lpstr>
      <vt:lpstr>Calibri</vt:lpstr>
      <vt:lpstr>Century Schoolbook</vt:lpstr>
      <vt:lpstr>Courier New</vt:lpstr>
      <vt:lpstr>Times New Roman</vt:lpstr>
      <vt:lpstr>Wingdings</vt:lpstr>
      <vt:lpstr>Tema de Office</vt:lpstr>
      <vt:lpstr>Presentación de PowerPoint</vt:lpstr>
      <vt:lpstr>Redes convergentes
Jerarquía en las redes conmutadas sin fronteras</vt:lpstr>
      <vt:lpstr>Redes convergentes
Capas de acceso, distribución y principal</vt:lpstr>
      <vt:lpstr>Redes conmutadas
Función de las redes conmutadas</vt:lpstr>
      <vt:lpstr>Redes conmutadas
Factores de forma</vt:lpstr>
      <vt:lpstr>Redes conmutadas
Factores de forma</vt:lpstr>
      <vt:lpstr>Redes conmutadas
Factores de forma</vt:lpstr>
      <vt:lpstr>Reenvío de tramas
Switching como un concepto general en redes y telecomunicaciones</vt:lpstr>
      <vt:lpstr>Reenvío de tramas
Completar en forma dinámica la tabla de direcciones MAC de un switch</vt:lpstr>
      <vt:lpstr>Reenvío de tramas
Métodos de reenvío de un switch</vt:lpstr>
      <vt:lpstr>Reenvío de tramas
Switching de almacenamiento y reenvío</vt:lpstr>
      <vt:lpstr>Reenvío de tramas
Switching por método de corte</vt:lpstr>
      <vt:lpstr>Dominios de switching
Dominios de colisiones</vt:lpstr>
      <vt:lpstr>Dominios de switching
Dominios de difusión</vt:lpstr>
      <vt:lpstr>Dominios de switching
Alivio de la congestión en la red</vt:lpstr>
      <vt:lpstr>Configurar un switch con parámetros iniciales Secuencia de arranque de un switch</vt:lpstr>
      <vt:lpstr>Configurar un switch con parámetros iniciales Secuencia de arranque de un switch</vt:lpstr>
      <vt:lpstr>Configurar un switch con parámetros iniciales Recuperación tras un bloqueo del sistema</vt:lpstr>
      <vt:lpstr>Configurar un switch con parámetros iniciales Indicadores LED de un switch</vt:lpstr>
      <vt:lpstr>Configurar un switch con parámetros iniciales Preparación para la administración básica de un switch</vt:lpstr>
      <vt:lpstr>Configurar un switch con parámetros iniciales Configurar el acceso a la administración de un switch</vt:lpstr>
      <vt:lpstr>Configurar un switch con parámetros iniciales Configurar el acceso a la administración de un switch (continuación)</vt:lpstr>
      <vt:lpstr>Configurar un switch con parámetros iniciales Configurar el acceso a la administración de un switch (continuación)</vt:lpstr>
      <vt:lpstr>Configurar los puertos de un switch Comunicación en dúplex</vt:lpstr>
      <vt:lpstr>Configurar los puertos de un switch Configurar los puertos de un switch en la capa física</vt:lpstr>
      <vt:lpstr>Configurar los puertos de un switch Auto-MDIX</vt:lpstr>
      <vt:lpstr>Configurar los puertos de un switch Auto-MDIX (continuación)</vt:lpstr>
      <vt:lpstr>Configurar los puertos de un switch Auto-MDIX (continuación)</vt:lpstr>
      <vt:lpstr>Configurar los puertos de un switch Verificar la configuración de los puertos de un switch</vt:lpstr>
      <vt:lpstr>Configurar los puertos de un switch Problema en la capa de acceso a la red</vt:lpstr>
      <vt:lpstr>Configurar los puertos de un switch Problema en la capa de acceso a la red (continuación)</vt:lpstr>
      <vt:lpstr>Acceso remoto seguro Funcionamiento de SSH</vt:lpstr>
      <vt:lpstr>Acceso remoto seguro Configuración de SSH</vt:lpstr>
      <vt:lpstr>Acceso remoto seguro Verificación de SSH</vt:lpstr>
      <vt:lpstr>Acceso remoto seguro Verificación de SSH (continuación)</vt:lpstr>
      <vt:lpstr>Seguridad de los puertos de un switch Seguridad de los puertos sin utilizar</vt:lpstr>
      <vt:lpstr>Seguridad de los puertos de un switch Seguridad de puertos: Funcionamiento</vt:lpstr>
      <vt:lpstr>Seguridad de los puertos de un switch Seguridad de puertos: Modos de violación de seguridad</vt:lpstr>
      <vt:lpstr> Seguridad de puertos: Modos de violación de seguridad</vt:lpstr>
      <vt:lpstr>Seguridad de los puertos de un switch </vt:lpstr>
      <vt:lpstr>Seguridad de los puertos de un switch </vt:lpstr>
      <vt:lpstr>Seguridad de los puertos de un switch Seguridad de puertos: Verificar direcciones seguras</vt:lpstr>
      <vt:lpstr>Seguridad de los puertos de un switch Puertos en estado deshabilitado por errores</vt:lpstr>
      <vt:lpstr>Seguridad de los puertos de un switch Puertos en estado deshabilitado por errores (continuación)</vt:lpstr>
      <vt:lpstr>Descripción general de las redes VLAN
Definiciones de una red VLAN</vt:lpstr>
      <vt:lpstr>Presentación de PowerPoint</vt:lpstr>
      <vt:lpstr>Presentación de PowerPoint</vt:lpstr>
      <vt:lpstr>Descripción general de las redes VLAN Definiciones de una red VLAN (continuación)</vt:lpstr>
      <vt:lpstr>Descripción general de las redes VLAN
Beneficios de las redes VLAN</vt:lpstr>
      <vt:lpstr>Descripción general de las redes VLAN
Tipos de redes VLAN</vt:lpstr>
      <vt:lpstr>Descripción general de las redes VLAN
</vt:lpstr>
      <vt:lpstr>Descripción general de las redes VLAN
Redes VLAN de voz</vt:lpstr>
      <vt:lpstr>Redes VLAN en un entorno conmutado múltiple
Etiquetado de redes VLAN de voz</vt:lpstr>
      <vt:lpstr>Asignación de redes VLAN:
Asignación de un puerto a una VLAN de datos (20) y a la VLAN de voz (150)</vt:lpstr>
      <vt:lpstr>Descripción general de las redes VLAN
Redes VLAN de voz (continuación)</vt:lpstr>
      <vt:lpstr>Redes VLAN en un entorno conmutado múltiple
Enlaces troncales de VLAN</vt:lpstr>
      <vt:lpstr>Redes VLAN en un entorno conmutado múltiple
Enlaces troncales de VLAN (continuación)</vt:lpstr>
      <vt:lpstr>Redes VLAN en un entorno conmutado múltiple
Control de dominios de difusión con redes VLAN</vt:lpstr>
      <vt:lpstr>Redes VLAN en un entorno conmutado múltiple
Control de dominios de difusión con redes VLAN</vt:lpstr>
      <vt:lpstr>Redes VLAN en un entorno conmutado múltiple
Actividad: Predecir el comportamiento del switch</vt:lpstr>
      <vt:lpstr>Redes VLAN en un entorno conmutado múltiple
Etiquetado de tramas de Ethernet para la identificación de redes VLAN</vt:lpstr>
      <vt:lpstr>Redes VLAN en un entorno conmutado múltiple
Etiquetado de tramas de Ethernet para la identificación de redes VLAN (continuación)</vt:lpstr>
      <vt:lpstr>Redes VLAN en un entorno conmutado múltiple
Redes VLAN nativas y etiquetado 802.1Q</vt:lpstr>
      <vt:lpstr>Asignación de redes VLAN
Rangos de VLAN en switches Catalyst</vt:lpstr>
      <vt:lpstr>Asignación de redes VLAN
Rangos de VLAN en switches Catalyst (continuación)</vt:lpstr>
      <vt:lpstr>Asignación de redes VLAN
Creación de una red VLAN</vt:lpstr>
      <vt:lpstr>Asignación de redes VLAN
Asignación de puertos a redes VLAN</vt:lpstr>
      <vt:lpstr>Asignación de redes VLAN
Cambio de pertenencia de puertos de una red VLAN</vt:lpstr>
      <vt:lpstr>Asignación de redes VLAN
Eliminación de redes VLAN</vt:lpstr>
      <vt:lpstr>Asignación de redes VLAN
Verificar la información de una red VLAN</vt:lpstr>
      <vt:lpstr>Asignación de redes VLAN Verificar la información de una red VLAN (continuación)</vt:lpstr>
      <vt:lpstr>Enlaces troncales de VLAN
Configurar enlaces troncales IEEE 802.1q (continuación)</vt:lpstr>
      <vt:lpstr>Enlaces troncales de VLAN
Restablecer el enlace troncal al estado predeterminado</vt:lpstr>
      <vt:lpstr>Enlaces troncales de VLAN
Verificar la configuración de un enlace troncal</vt:lpstr>
      <vt:lpstr>Solucionar problemas en redes VLAN y en enlaces troncales
Problemas en la asignación de direcciones IP con redes VLAN</vt:lpstr>
      <vt:lpstr>Solucionar problemas en redes VLAN y en enlaces troncales
</vt:lpstr>
      <vt:lpstr>Solucionar problemas en redes VLAN y en enlaces troncales
</vt:lpstr>
      <vt:lpstr>Solucionar problemas en redes VLAN y en enlaces troncales
Modo de puerto incorrecto</vt:lpstr>
      <vt:lpstr>Solucionar problemas en redes VLAN y en enlaces troncales
Lista de redes VLAN incorrectas</vt:lpstr>
      <vt:lpstr>Solucionar problemas en redes VLAN y en enlaces troncales
Lista de redes VLAN incorrectas (continuación)</vt:lpstr>
      <vt:lpstr>Funcionamiento del routing entre redes VLAN
¿Qué es el routing entre redes VLAN?</vt:lpstr>
      <vt:lpstr>Funcionamiento del routing entre redes VLAN
Routing entre redes VLAN  con router-on-a-stick</vt:lpstr>
      <vt:lpstr>Funcionamiento del routing entre redes VLAN</vt:lpstr>
      <vt:lpstr>Configurar router-on-a-stick: </vt:lpstr>
      <vt:lpstr>Router-on-a-stick. Verificación</vt:lpstr>
      <vt:lpstr>Router-on-a-stick. Verificación</vt:lpstr>
      <vt:lpstr>Enrutamiento entre VLANs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Tema 2 El Nivel de Red en Internet</dc:title>
  <dc:creator>ecoran</dc:creator>
  <cp:lastModifiedBy>usuario</cp:lastModifiedBy>
  <cp:revision>101</cp:revision>
  <dcterms:created xsi:type="dcterms:W3CDTF">2013-10-22T04:03:48Z</dcterms:created>
  <dcterms:modified xsi:type="dcterms:W3CDTF">2019-10-23T12:40:23Z</dcterms:modified>
</cp:coreProperties>
</file>

<file path=docProps/thumbnail.jpeg>
</file>